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2" r:id="rId2"/>
    <p:sldMasterId id="2147483697" r:id="rId3"/>
    <p:sldMasterId id="2147483710" r:id="rId4"/>
    <p:sldMasterId id="2147483672" r:id="rId5"/>
    <p:sldMasterId id="2147483685" r:id="rId6"/>
    <p:sldMasterId id="2147483660" r:id="rId7"/>
  </p:sldMasterIdLst>
  <p:notesMasterIdLst>
    <p:notesMasterId r:id="rId71"/>
  </p:notesMasterIdLst>
  <p:handoutMasterIdLst>
    <p:handoutMasterId r:id="rId72"/>
  </p:handoutMasterIdLst>
  <p:sldIdLst>
    <p:sldId id="293" r:id="rId8"/>
    <p:sldId id="713" r:id="rId9"/>
    <p:sldId id="714" r:id="rId10"/>
    <p:sldId id="715" r:id="rId11"/>
    <p:sldId id="716" r:id="rId12"/>
    <p:sldId id="726" r:id="rId13"/>
    <p:sldId id="717" r:id="rId14"/>
    <p:sldId id="718" r:id="rId15"/>
    <p:sldId id="719" r:id="rId16"/>
    <p:sldId id="720" r:id="rId17"/>
    <p:sldId id="721" r:id="rId18"/>
    <p:sldId id="728" r:id="rId19"/>
    <p:sldId id="727" r:id="rId20"/>
    <p:sldId id="729" r:id="rId21"/>
    <p:sldId id="722" r:id="rId22"/>
    <p:sldId id="723" r:id="rId23"/>
    <p:sldId id="741" r:id="rId24"/>
    <p:sldId id="724" r:id="rId25"/>
    <p:sldId id="413" r:id="rId26"/>
    <p:sldId id="437" r:id="rId27"/>
    <p:sldId id="436" r:id="rId28"/>
    <p:sldId id="438" r:id="rId29"/>
    <p:sldId id="417" r:id="rId30"/>
    <p:sldId id="418" r:id="rId31"/>
    <p:sldId id="529" r:id="rId32"/>
    <p:sldId id="530" r:id="rId33"/>
    <p:sldId id="531" r:id="rId34"/>
    <p:sldId id="532" r:id="rId35"/>
    <p:sldId id="540" r:id="rId36"/>
    <p:sldId id="533" r:id="rId37"/>
    <p:sldId id="541" r:id="rId38"/>
    <p:sldId id="534" r:id="rId39"/>
    <p:sldId id="535" r:id="rId40"/>
    <p:sldId id="536" r:id="rId41"/>
    <p:sldId id="526" r:id="rId42"/>
    <p:sldId id="710" r:id="rId43"/>
    <p:sldId id="690" r:id="rId44"/>
    <p:sldId id="691" r:id="rId45"/>
    <p:sldId id="692" r:id="rId46"/>
    <p:sldId id="693" r:id="rId47"/>
    <p:sldId id="694" r:id="rId48"/>
    <p:sldId id="695" r:id="rId49"/>
    <p:sldId id="696" r:id="rId50"/>
    <p:sldId id="697" r:id="rId51"/>
    <p:sldId id="712" r:id="rId52"/>
    <p:sldId id="711" r:id="rId53"/>
    <p:sldId id="527" r:id="rId54"/>
    <p:sldId id="489" r:id="rId55"/>
    <p:sldId id="490" r:id="rId56"/>
    <p:sldId id="491" r:id="rId57"/>
    <p:sldId id="528" r:id="rId58"/>
    <p:sldId id="493" r:id="rId59"/>
    <p:sldId id="730" r:id="rId60"/>
    <p:sldId id="731" r:id="rId61"/>
    <p:sldId id="732" r:id="rId62"/>
    <p:sldId id="733" r:id="rId63"/>
    <p:sldId id="734" r:id="rId64"/>
    <p:sldId id="735" r:id="rId65"/>
    <p:sldId id="736" r:id="rId66"/>
    <p:sldId id="737" r:id="rId67"/>
    <p:sldId id="738" r:id="rId68"/>
    <p:sldId id="739" r:id="rId69"/>
    <p:sldId id="740" r:id="rId70"/>
  </p:sldIdLst>
  <p:sldSz cx="9144000" cy="6858000" type="screen4x3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E7400"/>
    <a:srgbClr val="006600"/>
    <a:srgbClr val="003300"/>
    <a:srgbClr val="800000"/>
    <a:srgbClr val="CC0000"/>
    <a:srgbClr val="4F6228"/>
    <a:srgbClr val="FFFFC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54" autoAdjust="0"/>
    <p:restoredTop sz="95560" autoAdjust="0"/>
  </p:normalViewPr>
  <p:slideViewPr>
    <p:cSldViewPr>
      <p:cViewPr>
        <p:scale>
          <a:sx n="75" d="100"/>
          <a:sy n="75" d="100"/>
        </p:scale>
        <p:origin x="-2030" y="-8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>
      <p:cViewPr>
        <p:scale>
          <a:sx n="70" d="100"/>
          <a:sy n="70" d="100"/>
        </p:scale>
        <p:origin x="-3510" y="-384"/>
      </p:cViewPr>
      <p:guideLst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35F3A-2436-4C65-BB5E-38BDFD3A51FB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A66CD3C-52B3-4D02-92F5-DF3B5578EA6A}">
      <dgm:prSet phldrT="[Text]"/>
      <dgm:spPr>
        <a:gradFill flip="none" rotWithShape="1">
          <a:gsLst>
            <a:gs pos="82000">
              <a:srgbClr val="DE7400"/>
            </a:gs>
            <a:gs pos="100000">
              <a:srgbClr val="FFC000">
                <a:alpha val="83000"/>
              </a:srgbClr>
            </a:gs>
          </a:gsLst>
          <a:lin ang="16200000" scaled="1"/>
          <a:tileRect/>
        </a:gradFill>
        <a:effectLst>
          <a:softEdge rad="63500"/>
        </a:effectLst>
        <a:scene3d>
          <a:camera prst="orthographicFront"/>
          <a:lightRig rig="threePt" dir="t"/>
        </a:scene3d>
        <a:sp3d extrusionH="76200" contourW="12700">
          <a:bevelT/>
          <a:bevelB w="152400" h="50800" prst="softRound"/>
          <a:extrusionClr>
            <a:srgbClr val="DE7400"/>
          </a:extrusionClr>
          <a:contourClr>
            <a:srgbClr val="FF9900"/>
          </a:contourClr>
        </a:sp3d>
      </dgm:spPr>
      <dgm:t>
        <a:bodyPr/>
        <a:lstStyle/>
        <a:p>
          <a:r>
            <a:rPr lang="sv-SE" dirty="0" smtClean="0"/>
            <a:t>Avslappnat</a:t>
          </a:r>
          <a:endParaRPr lang="sv-SE" dirty="0"/>
        </a:p>
      </dgm:t>
    </dgm:pt>
    <dgm:pt modelId="{723D2C3D-524A-456D-B991-9FC030DCA03E}" type="parTrans" cxnId="{CE95D2F7-FCE8-4FE1-9A84-2FE796795261}">
      <dgm:prSet/>
      <dgm:spPr/>
      <dgm:t>
        <a:bodyPr/>
        <a:lstStyle/>
        <a:p>
          <a:endParaRPr lang="sv-SE"/>
        </a:p>
      </dgm:t>
    </dgm:pt>
    <dgm:pt modelId="{709453DE-8722-4E3F-B40C-DB93AF8FAC33}" type="sibTrans" cxnId="{CE95D2F7-FCE8-4FE1-9A84-2FE796795261}">
      <dgm:prSet/>
      <dgm:spPr/>
      <dgm:t>
        <a:bodyPr/>
        <a:lstStyle/>
        <a:p>
          <a:endParaRPr lang="sv-SE"/>
        </a:p>
      </dgm:t>
    </dgm:pt>
    <dgm:pt modelId="{A7FA5702-381E-4ED3-AC3C-D7C495F48375}">
      <dgm:prSet phldrT="[Text]"/>
      <dgm:spPr>
        <a:gradFill flip="none" rotWithShape="1">
          <a:gsLst>
            <a:gs pos="82000">
              <a:srgbClr val="DE7400"/>
            </a:gs>
            <a:gs pos="100000">
              <a:srgbClr val="FFC000">
                <a:alpha val="83000"/>
              </a:srgbClr>
            </a:gs>
          </a:gsLst>
          <a:lin ang="16200000" scaled="1"/>
          <a:tileRect/>
        </a:gradFill>
        <a:effectLst>
          <a:softEdge rad="63500"/>
        </a:effectLst>
        <a:scene3d>
          <a:camera prst="orthographicFront"/>
          <a:lightRig rig="threePt" dir="t"/>
        </a:scene3d>
        <a:sp3d extrusionH="76200" contourW="12700">
          <a:bevelT/>
          <a:bevelB w="152400" h="50800" prst="softRound"/>
          <a:extrusionClr>
            <a:srgbClr val="DE7400"/>
          </a:extrusionClr>
          <a:contourClr>
            <a:srgbClr val="FF9900"/>
          </a:contourClr>
        </a:sp3d>
      </dgm:spPr>
      <dgm:t>
        <a:bodyPr/>
        <a:lstStyle/>
        <a:p>
          <a:r>
            <a:rPr lang="sv-SE" dirty="0" smtClean="0"/>
            <a:t>Aktivt</a:t>
          </a:r>
          <a:endParaRPr lang="sv-SE" dirty="0"/>
        </a:p>
      </dgm:t>
    </dgm:pt>
    <dgm:pt modelId="{8EC244E6-F893-4A99-BA94-0326C992F4F2}" type="parTrans" cxnId="{3B0FDF70-045A-445B-B29D-B88E349BBA43}">
      <dgm:prSet/>
      <dgm:spPr/>
      <dgm:t>
        <a:bodyPr/>
        <a:lstStyle/>
        <a:p>
          <a:endParaRPr lang="sv-SE"/>
        </a:p>
      </dgm:t>
    </dgm:pt>
    <dgm:pt modelId="{4FF038F4-F8D9-4DB2-9F15-E0DB5A31A919}" type="sibTrans" cxnId="{3B0FDF70-045A-445B-B29D-B88E349BBA43}">
      <dgm:prSet/>
      <dgm:spPr/>
      <dgm:t>
        <a:bodyPr/>
        <a:lstStyle/>
        <a:p>
          <a:endParaRPr lang="sv-SE"/>
        </a:p>
      </dgm:t>
    </dgm:pt>
    <dgm:pt modelId="{288A89C6-2C1B-47BA-8497-978A06ED3E3B}">
      <dgm:prSet phldrT="[Text]"/>
      <dgm:spPr>
        <a:gradFill flip="none" rotWithShape="1">
          <a:gsLst>
            <a:gs pos="82000">
              <a:srgbClr val="DE7400"/>
            </a:gs>
            <a:gs pos="100000">
              <a:srgbClr val="FFC000">
                <a:alpha val="83000"/>
              </a:srgbClr>
            </a:gs>
          </a:gsLst>
          <a:lin ang="16200000" scaled="1"/>
          <a:tileRect/>
        </a:gradFill>
        <a:effectLst>
          <a:softEdge rad="63500"/>
        </a:effectLst>
        <a:scene3d>
          <a:camera prst="orthographicFront"/>
          <a:lightRig rig="threePt" dir="t"/>
        </a:scene3d>
        <a:sp3d extrusionH="76200" contourW="12700">
          <a:bevelT/>
          <a:bevelB w="152400" h="50800" prst="softRound"/>
          <a:extrusionClr>
            <a:srgbClr val="DE7400"/>
          </a:extrusionClr>
          <a:contourClr>
            <a:srgbClr val="FF9900"/>
          </a:contourClr>
        </a:sp3d>
      </dgm:spPr>
      <dgm:t>
        <a:bodyPr/>
        <a:lstStyle/>
        <a:p>
          <a:r>
            <a:rPr lang="sv-SE" dirty="0" smtClean="0"/>
            <a:t>Passivt</a:t>
          </a:r>
          <a:endParaRPr lang="sv-SE" dirty="0"/>
        </a:p>
      </dgm:t>
    </dgm:pt>
    <dgm:pt modelId="{53CF702D-AFBA-47CB-95CC-DBB7AE4CED58}" type="parTrans" cxnId="{004C4DA5-8D88-4ACE-BF44-EEE7953DBFA4}">
      <dgm:prSet/>
      <dgm:spPr/>
      <dgm:t>
        <a:bodyPr/>
        <a:lstStyle/>
        <a:p>
          <a:endParaRPr lang="sv-SE"/>
        </a:p>
      </dgm:t>
    </dgm:pt>
    <dgm:pt modelId="{A7FFEEF2-D22F-4A6F-BF08-9F0E592D346C}" type="sibTrans" cxnId="{004C4DA5-8D88-4ACE-BF44-EEE7953DBFA4}">
      <dgm:prSet/>
      <dgm:spPr/>
      <dgm:t>
        <a:bodyPr/>
        <a:lstStyle/>
        <a:p>
          <a:endParaRPr lang="sv-SE"/>
        </a:p>
      </dgm:t>
    </dgm:pt>
    <dgm:pt modelId="{91E30EC9-BBE4-48B1-A658-6590C9BFAF8C}">
      <dgm:prSet phldrT="[Text]"/>
      <dgm:spPr>
        <a:solidFill>
          <a:srgbClr val="CC0000"/>
        </a:solidFill>
        <a:effectLst>
          <a:softEdge rad="63500"/>
        </a:effectLst>
        <a:scene3d>
          <a:camera prst="orthographicFront"/>
          <a:lightRig rig="threePt" dir="t"/>
        </a:scene3d>
        <a:sp3d extrusionH="76200" contourW="12700">
          <a:bevelT/>
          <a:bevelB w="152400" h="50800" prst="softRound"/>
          <a:extrusionClr>
            <a:srgbClr val="DE7400"/>
          </a:extrusionClr>
          <a:contourClr>
            <a:srgbClr val="FF9900"/>
          </a:contourClr>
        </a:sp3d>
      </dgm:spPr>
      <dgm:t>
        <a:bodyPr/>
        <a:lstStyle/>
        <a:p>
          <a:r>
            <a:rPr lang="sv-SE" dirty="0" smtClean="0"/>
            <a:t>Anspänt</a:t>
          </a:r>
          <a:endParaRPr lang="sv-SE" dirty="0"/>
        </a:p>
      </dgm:t>
    </dgm:pt>
    <dgm:pt modelId="{9B291F01-2B2B-4E43-9788-26E379FC2AF8}" type="parTrans" cxnId="{C58160B7-7141-4CDC-9C17-BCA06298CED5}">
      <dgm:prSet/>
      <dgm:spPr/>
      <dgm:t>
        <a:bodyPr/>
        <a:lstStyle/>
        <a:p>
          <a:endParaRPr lang="sv-SE"/>
        </a:p>
      </dgm:t>
    </dgm:pt>
    <dgm:pt modelId="{302E8FF0-0FD0-4727-9B70-B5631CDF7C33}" type="sibTrans" cxnId="{C58160B7-7141-4CDC-9C17-BCA06298CED5}">
      <dgm:prSet/>
      <dgm:spPr/>
      <dgm:t>
        <a:bodyPr/>
        <a:lstStyle/>
        <a:p>
          <a:endParaRPr lang="sv-SE"/>
        </a:p>
      </dgm:t>
    </dgm:pt>
    <dgm:pt modelId="{ADBD9888-DB44-4B80-8BED-0AAD2F226D0B}" type="pres">
      <dgm:prSet presAssocID="{E8435F3A-2436-4C65-BB5E-38BDFD3A51F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848266F-F8E8-42A3-B434-6A4BB6B0542A}" type="pres">
      <dgm:prSet presAssocID="{E8435F3A-2436-4C65-BB5E-38BDFD3A51FB}" presName="axisShape" presStyleLbl="bgShp" presStyleIdx="0" presStyleCnt="1"/>
      <dgm:spPr/>
    </dgm:pt>
    <dgm:pt modelId="{5099666E-AFFE-47A9-ABAD-5C67A487C175}" type="pres">
      <dgm:prSet presAssocID="{E8435F3A-2436-4C65-BB5E-38BDFD3A51F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F3A2052-EFB0-4777-A3C1-3C40FDEC131C}" type="pres">
      <dgm:prSet presAssocID="{E8435F3A-2436-4C65-BB5E-38BDFD3A51F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C0C5F02-5470-4C02-AFAD-5678F4D8EDC2}" type="pres">
      <dgm:prSet presAssocID="{E8435F3A-2436-4C65-BB5E-38BDFD3A51F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A1E755C-02A9-4BF4-AC7A-C19CDEB72A43}" type="pres">
      <dgm:prSet presAssocID="{E8435F3A-2436-4C65-BB5E-38BDFD3A51F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3B0FDF70-045A-445B-B29D-B88E349BBA43}" srcId="{E8435F3A-2436-4C65-BB5E-38BDFD3A51FB}" destId="{A7FA5702-381E-4ED3-AC3C-D7C495F48375}" srcOrd="1" destOrd="0" parTransId="{8EC244E6-F893-4A99-BA94-0326C992F4F2}" sibTransId="{4FF038F4-F8D9-4DB2-9F15-E0DB5A31A919}"/>
    <dgm:cxn modelId="{7836D3D7-247C-47B6-9EDA-663A35C444A2}" type="presOf" srcId="{91E30EC9-BBE4-48B1-A658-6590C9BFAF8C}" destId="{2A1E755C-02A9-4BF4-AC7A-C19CDEB72A43}" srcOrd="0" destOrd="0" presId="urn:microsoft.com/office/officeart/2005/8/layout/matrix2"/>
    <dgm:cxn modelId="{E9313706-A86D-432E-A210-9CC9DBB8CDBC}" type="presOf" srcId="{E8435F3A-2436-4C65-BB5E-38BDFD3A51FB}" destId="{ADBD9888-DB44-4B80-8BED-0AAD2F226D0B}" srcOrd="0" destOrd="0" presId="urn:microsoft.com/office/officeart/2005/8/layout/matrix2"/>
    <dgm:cxn modelId="{EA25D8C2-3A63-49F3-8D03-6D2674872E69}" type="presOf" srcId="{CA66CD3C-52B3-4D02-92F5-DF3B5578EA6A}" destId="{5099666E-AFFE-47A9-ABAD-5C67A487C175}" srcOrd="0" destOrd="0" presId="urn:microsoft.com/office/officeart/2005/8/layout/matrix2"/>
    <dgm:cxn modelId="{C58160B7-7141-4CDC-9C17-BCA06298CED5}" srcId="{E8435F3A-2436-4C65-BB5E-38BDFD3A51FB}" destId="{91E30EC9-BBE4-48B1-A658-6590C9BFAF8C}" srcOrd="3" destOrd="0" parTransId="{9B291F01-2B2B-4E43-9788-26E379FC2AF8}" sibTransId="{302E8FF0-0FD0-4727-9B70-B5631CDF7C33}"/>
    <dgm:cxn modelId="{CE95D2F7-FCE8-4FE1-9A84-2FE796795261}" srcId="{E8435F3A-2436-4C65-BB5E-38BDFD3A51FB}" destId="{CA66CD3C-52B3-4D02-92F5-DF3B5578EA6A}" srcOrd="0" destOrd="0" parTransId="{723D2C3D-524A-456D-B991-9FC030DCA03E}" sibTransId="{709453DE-8722-4E3F-B40C-DB93AF8FAC33}"/>
    <dgm:cxn modelId="{0EF6247E-9C2A-4775-8BBA-115E2B07FD6F}" type="presOf" srcId="{288A89C6-2C1B-47BA-8497-978A06ED3E3B}" destId="{7C0C5F02-5470-4C02-AFAD-5678F4D8EDC2}" srcOrd="0" destOrd="0" presId="urn:microsoft.com/office/officeart/2005/8/layout/matrix2"/>
    <dgm:cxn modelId="{8FE97F60-3558-476F-B563-C279056D69D1}" type="presOf" srcId="{A7FA5702-381E-4ED3-AC3C-D7C495F48375}" destId="{9F3A2052-EFB0-4777-A3C1-3C40FDEC131C}" srcOrd="0" destOrd="0" presId="urn:microsoft.com/office/officeart/2005/8/layout/matrix2"/>
    <dgm:cxn modelId="{004C4DA5-8D88-4ACE-BF44-EEE7953DBFA4}" srcId="{E8435F3A-2436-4C65-BB5E-38BDFD3A51FB}" destId="{288A89C6-2C1B-47BA-8497-978A06ED3E3B}" srcOrd="2" destOrd="0" parTransId="{53CF702D-AFBA-47CB-95CC-DBB7AE4CED58}" sibTransId="{A7FFEEF2-D22F-4A6F-BF08-9F0E592D346C}"/>
    <dgm:cxn modelId="{38162D95-EA6D-4794-B6D8-C63918F3F314}" type="presParOf" srcId="{ADBD9888-DB44-4B80-8BED-0AAD2F226D0B}" destId="{2848266F-F8E8-42A3-B434-6A4BB6B0542A}" srcOrd="0" destOrd="0" presId="urn:microsoft.com/office/officeart/2005/8/layout/matrix2"/>
    <dgm:cxn modelId="{F85CB7BD-29C8-4431-8BE1-76ABE7B00A98}" type="presParOf" srcId="{ADBD9888-DB44-4B80-8BED-0AAD2F226D0B}" destId="{5099666E-AFFE-47A9-ABAD-5C67A487C175}" srcOrd="1" destOrd="0" presId="urn:microsoft.com/office/officeart/2005/8/layout/matrix2"/>
    <dgm:cxn modelId="{9AAE5EC7-7D28-4D28-B142-E32BACCB598C}" type="presParOf" srcId="{ADBD9888-DB44-4B80-8BED-0AAD2F226D0B}" destId="{9F3A2052-EFB0-4777-A3C1-3C40FDEC131C}" srcOrd="2" destOrd="0" presId="urn:microsoft.com/office/officeart/2005/8/layout/matrix2"/>
    <dgm:cxn modelId="{9B7FF02C-AF3D-4E01-ABA0-B374BF7C204F}" type="presParOf" srcId="{ADBD9888-DB44-4B80-8BED-0AAD2F226D0B}" destId="{7C0C5F02-5470-4C02-AFAD-5678F4D8EDC2}" srcOrd="3" destOrd="0" presId="urn:microsoft.com/office/officeart/2005/8/layout/matrix2"/>
    <dgm:cxn modelId="{7139BFFC-DEBC-401A-AC05-26DC73B864F6}" type="presParOf" srcId="{ADBD9888-DB44-4B80-8BED-0AAD2F226D0B}" destId="{2A1E755C-02A9-4BF4-AC7A-C19CDEB72A4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8266F-F8E8-42A3-B434-6A4BB6B0542A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9666E-AFFE-47A9-ABAD-5C67A487C175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gradFill flip="none" rotWithShape="1">
          <a:gsLst>
            <a:gs pos="82000">
              <a:srgbClr val="DE7400"/>
            </a:gs>
            <a:gs pos="100000">
              <a:srgbClr val="FFC000">
                <a:alpha val="83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"/>
        </a:effectLst>
        <a:scene3d>
          <a:camera prst="orthographicFront"/>
          <a:lightRig rig="threePt" dir="t"/>
        </a:scene3d>
        <a:sp3d extrusionH="76200" contourW="12700">
          <a:bevelT/>
          <a:bevelB w="152400" h="50800" prst="softRound"/>
          <a:extrusionClr>
            <a:srgbClr val="DE7400"/>
          </a:extrusionClr>
          <a:contourClr>
            <a:srgbClr val="FF99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Avslappnat</a:t>
          </a:r>
          <a:endParaRPr lang="sv-SE" sz="2200" kern="1200" dirty="0"/>
        </a:p>
      </dsp:txBody>
      <dsp:txXfrm>
        <a:off x="1359515" y="343515"/>
        <a:ext cx="1466890" cy="1466890"/>
      </dsp:txXfrm>
    </dsp:sp>
    <dsp:sp modelId="{9F3A2052-EFB0-4777-A3C1-3C40FDEC131C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gradFill flip="none" rotWithShape="1">
          <a:gsLst>
            <a:gs pos="82000">
              <a:srgbClr val="DE7400"/>
            </a:gs>
            <a:gs pos="100000">
              <a:srgbClr val="FFC000">
                <a:alpha val="83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"/>
        </a:effectLst>
        <a:scene3d>
          <a:camera prst="orthographicFront"/>
          <a:lightRig rig="threePt" dir="t"/>
        </a:scene3d>
        <a:sp3d extrusionH="76200" contourW="12700">
          <a:bevelT/>
          <a:bevelB w="152400" h="50800" prst="softRound"/>
          <a:extrusionClr>
            <a:srgbClr val="DE7400"/>
          </a:extrusionClr>
          <a:contourClr>
            <a:srgbClr val="FF99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Aktivt</a:t>
          </a:r>
          <a:endParaRPr lang="sv-SE" sz="2200" kern="1200" dirty="0"/>
        </a:p>
      </dsp:txBody>
      <dsp:txXfrm>
        <a:off x="3269595" y="343515"/>
        <a:ext cx="1466890" cy="1466890"/>
      </dsp:txXfrm>
    </dsp:sp>
    <dsp:sp modelId="{7C0C5F02-5470-4C02-AFAD-5678F4D8EDC2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gradFill flip="none" rotWithShape="1">
          <a:gsLst>
            <a:gs pos="82000">
              <a:srgbClr val="DE7400"/>
            </a:gs>
            <a:gs pos="100000">
              <a:srgbClr val="FFC000">
                <a:alpha val="83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"/>
        </a:effectLst>
        <a:scene3d>
          <a:camera prst="orthographicFront"/>
          <a:lightRig rig="threePt" dir="t"/>
        </a:scene3d>
        <a:sp3d extrusionH="76200" contourW="12700">
          <a:bevelT/>
          <a:bevelB w="152400" h="50800" prst="softRound"/>
          <a:extrusionClr>
            <a:srgbClr val="DE7400"/>
          </a:extrusionClr>
          <a:contourClr>
            <a:srgbClr val="FF99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Passivt</a:t>
          </a:r>
          <a:endParaRPr lang="sv-SE" sz="2200" kern="1200" dirty="0"/>
        </a:p>
      </dsp:txBody>
      <dsp:txXfrm>
        <a:off x="1359515" y="2253595"/>
        <a:ext cx="1466890" cy="1466890"/>
      </dsp:txXfrm>
    </dsp:sp>
    <dsp:sp modelId="{2A1E755C-02A9-4BF4-AC7A-C19CDEB72A43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"/>
        </a:effectLst>
        <a:scene3d>
          <a:camera prst="orthographicFront"/>
          <a:lightRig rig="threePt" dir="t"/>
        </a:scene3d>
        <a:sp3d extrusionH="76200" contourW="12700">
          <a:bevelT/>
          <a:bevelB w="152400" h="50800" prst="softRound"/>
          <a:extrusionClr>
            <a:srgbClr val="DE7400"/>
          </a:extrusionClr>
          <a:contourClr>
            <a:srgbClr val="FF99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Anspänt</a:t>
          </a:r>
          <a:endParaRPr lang="sv-SE" sz="22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2958460" y="217329"/>
            <a:ext cx="3302838" cy="542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 dirty="0" smtClean="0"/>
              <a:t>Helsingborgs stad</a:t>
            </a:r>
          </a:p>
          <a:p>
            <a:r>
              <a:rPr lang="sv-SE" dirty="0" smtClean="0"/>
              <a:t>Fredagen den 29 april 2016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100946" y="9379032"/>
            <a:ext cx="4646576" cy="3556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sv-SE" dirty="0" smtClean="0"/>
              <a:t>Lisbeth Rydén, lisbeth.ryden@ellerr.se, www.ellerr.se, 0708-982 771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ECC-CF3C-4752-9D42-61025AA8B7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5" y="116865"/>
            <a:ext cx="1070931" cy="5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715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F5EF0-14EA-41D8-A8FB-6061D1C4F4D3}" type="datetime1">
              <a:rPr lang="sv-SE" smtClean="0"/>
              <a:t>2016-05-02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Lisbeth Rydén, lisbeth.ryden@ellerr.se, www.ellerr.se, 0708-982 771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253CE-DED9-4E32-B13D-6C8D2B5D79B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98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Lisbeth Rydén, lisbeth.ryden@ellerr.se, www.ellerr.se, 0708-982 771</a:t>
            </a:r>
            <a:endParaRPr lang="sv-SE"/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www.ellerr.se, 0708-982 771</a:t>
            </a:r>
            <a:endParaRPr lang="sv-SE"/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200" dirty="0" smtClean="0"/>
              <a:t>Barnskötarna</a:t>
            </a:r>
          </a:p>
          <a:p>
            <a:endParaRPr lang="sv-SE" sz="1200" dirty="0" smtClean="0"/>
          </a:p>
          <a:p>
            <a:r>
              <a:rPr lang="sv-SE" sz="1200" dirty="0" smtClean="0"/>
              <a:t>Också förskolan vs skolan</a:t>
            </a:r>
          </a:p>
          <a:p>
            <a:endParaRPr lang="sv-SE" sz="1200" dirty="0" smtClean="0"/>
          </a:p>
          <a:p>
            <a:r>
              <a:rPr lang="sv-SE" sz="1200" dirty="0" smtClean="0"/>
              <a:t>En enhet vs en annan</a:t>
            </a:r>
            <a:r>
              <a:rPr lang="sv-SE" sz="1200" baseline="0" dirty="0"/>
              <a:t> </a:t>
            </a:r>
            <a:r>
              <a:rPr lang="sv-SE" sz="1200" baseline="0" dirty="0" smtClean="0"/>
              <a:t>(städ/vaktis vs övrig kontorspersonal)</a:t>
            </a:r>
          </a:p>
          <a:p>
            <a:endParaRPr lang="sv-SE" sz="1200" baseline="0" dirty="0" smtClean="0"/>
          </a:p>
          <a:p>
            <a:r>
              <a:rPr lang="sv-SE" sz="1200" baseline="0" dirty="0" smtClean="0"/>
              <a:t>Regionala kontor vs HK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www.ellerr.se, 0708-982 771</a:t>
            </a:r>
            <a:endParaRPr lang="sv-SE"/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1200" dirty="0" smtClean="0"/>
              <a:t>Att inte</a:t>
            </a:r>
            <a:r>
              <a:rPr lang="sv-SE" sz="1200" baseline="0" dirty="0" smtClean="0"/>
              <a:t> få gehör för …</a:t>
            </a:r>
          </a:p>
          <a:p>
            <a:endParaRPr lang="sv-SE" sz="1200" baseline="0" dirty="0" smtClean="0"/>
          </a:p>
          <a:p>
            <a:r>
              <a:rPr lang="sv-SE" sz="1200" baseline="0" dirty="0" smtClean="0"/>
              <a:t>… inte bli förstådd…</a:t>
            </a:r>
          </a:p>
          <a:p>
            <a:endParaRPr lang="sv-SE" sz="1200" baseline="0" dirty="0" smtClean="0"/>
          </a:p>
          <a:p>
            <a:r>
              <a:rPr lang="sv-SE" sz="1200" baseline="0" dirty="0" smtClean="0"/>
              <a:t>… inte få tala… (ej rätt kompetens, rätt position </a:t>
            </a:r>
            <a:r>
              <a:rPr lang="sv-SE" sz="1200" baseline="0" dirty="0" err="1" smtClean="0"/>
              <a:t>etc</a:t>
            </a:r>
            <a:r>
              <a:rPr lang="sv-SE" sz="1200" baseline="0" dirty="0" smtClean="0"/>
              <a:t>)</a:t>
            </a:r>
          </a:p>
          <a:p>
            <a:endParaRPr lang="sv-SE" sz="1200" baseline="0" dirty="0" smtClean="0"/>
          </a:p>
          <a:p>
            <a:r>
              <a:rPr lang="sv-SE" sz="1200" baseline="0" dirty="0" smtClean="0"/>
              <a:t>… </a:t>
            </a:r>
          </a:p>
          <a:p>
            <a:endParaRPr lang="sv-SE" sz="1200" baseline="0" dirty="0" smtClean="0"/>
          </a:p>
          <a:p>
            <a:r>
              <a:rPr lang="sv-SE" sz="1200" baseline="0" dirty="0" smtClean="0"/>
              <a:t>….</a:t>
            </a:r>
          </a:p>
          <a:p>
            <a:endParaRPr lang="sv-SE" sz="120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Lisbeth Rydén, lisbeth.ryden@ellerr.se, www.ellerr.se, 0708-982 771</a:t>
            </a:r>
            <a:endParaRPr lang="sv-SE"/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sz="1200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Lisbeth Rydén, lisbeth.ryden@ellerr.se, www.ellerr.se, 0708-982 771</a:t>
            </a:r>
            <a:endParaRPr lang="sv-SE"/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sv-SE" sz="1200" baseline="0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Lisbeth Rydén, lisbeth.ryden@ellerr.se, www.ellerr.se, 0708-982 771</a:t>
            </a:r>
            <a:endParaRPr lang="sv-SE"/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sv-SE" sz="1200" baseline="0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Lisbeth Rydén, lisbeth.ryden@ellerr.se, www.ellerr.se, 0708-982 771</a:t>
            </a:r>
            <a:endParaRPr lang="sv-SE"/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sz="1200" dirty="0" smtClean="0"/>
              <a:t>Att inte få ihop</a:t>
            </a:r>
            <a:r>
              <a:rPr lang="sv-SE" sz="1200" baseline="0" dirty="0" smtClean="0"/>
              <a:t> en berättelse om sig själv som man kan leva med…</a:t>
            </a:r>
            <a:endParaRPr lang="sv-SE" sz="120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Lisbeth Rydén, lisbeth.ryden@ellerr.se, www.ellerr.se, 0708-982 771</a:t>
            </a:r>
            <a:endParaRPr lang="sv-SE"/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67544" y="6371431"/>
            <a:ext cx="388843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Lisbeth Rydén, lisbeth.ryden@ellerr.se, 0708-982771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67544" y="6376243"/>
            <a:ext cx="1512168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751-374C-42D0-A102-20C798DF7F06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00BE6-C49B-4233-8433-A90BA77E65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9859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751-374C-42D0-A102-20C798DF7F06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00BE6-C49B-4233-8433-A90BA77E65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07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751-374C-42D0-A102-20C798DF7F06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00BE6-C49B-4233-8433-A90BA77E65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53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751-374C-42D0-A102-20C798DF7F06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00BE6-C49B-4233-8433-A90BA77E65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0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751-374C-42D0-A102-20C798DF7F06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00BE6-C49B-4233-8433-A90BA77E65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055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751-374C-42D0-A102-20C798DF7F06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00BE6-C49B-4233-8433-A90BA77E65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480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751-374C-42D0-A102-20C798DF7F06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00BE6-C49B-4233-8433-A90BA77E65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958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751-374C-42D0-A102-20C798DF7F06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00BE6-C49B-4233-8433-A90BA77E65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5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AutoShape 6" descr="https://mail.one.com/api/lisbeth.ryden%40ellerr.se/mail/1/INBOX.Malm%C3%B6%20h%C3%B6gskola.CTA%20Seminarier%20mm/1374135284/5/1.2?contentId=image003.png%4001CEB602.681A58B0"/>
          <p:cNvSpPr>
            <a:spLocks noChangeAspect="1" noChangeArrowheads="1"/>
          </p:cNvSpPr>
          <p:nvPr userDrawn="1"/>
        </p:nvSpPr>
        <p:spPr bwMode="auto">
          <a:xfrm>
            <a:off x="155575" y="-1036638"/>
            <a:ext cx="16478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8" descr="https://mail.one.com/api/lisbeth.ryden%40ellerr.se/mail/1/INBOX.Malm%C3%B6%20h%C3%B6gskola.CTA%20Seminarier%20mm/1374135284/5/1.2?contentId=image003.png%4001CEB602.681A58B0"/>
          <p:cNvSpPr>
            <a:spLocks noChangeAspect="1" noChangeArrowheads="1"/>
          </p:cNvSpPr>
          <p:nvPr userDrawn="1"/>
        </p:nvSpPr>
        <p:spPr bwMode="auto">
          <a:xfrm>
            <a:off x="307975" y="-884238"/>
            <a:ext cx="16478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10" descr="https://mail.one.com/api/lisbeth.ryden%40ellerr.se/mail/1/INBOX.Malm%C3%B6%20h%C3%B6gskola.CTA%20Seminarier%20mm/1374135284/5/1.2?contentId=image003.png%4001CEB602.681A58B0"/>
          <p:cNvSpPr>
            <a:spLocks noChangeAspect="1" noChangeArrowheads="1"/>
          </p:cNvSpPr>
          <p:nvPr userDrawn="1"/>
        </p:nvSpPr>
        <p:spPr bwMode="auto">
          <a:xfrm>
            <a:off x="460375" y="-731838"/>
            <a:ext cx="16478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12" descr="https://mail.one.com/api/lisbeth.ryden%40ellerr.se/mail/1/INBOX.Malm%C3%B6%20h%C3%B6gskola.CTA%20Seminarier%20mm/1374135284/5/1.2?contentId=image003.png%4001CEB602.681A58B0"/>
          <p:cNvSpPr>
            <a:spLocks noChangeAspect="1" noChangeArrowheads="1"/>
          </p:cNvSpPr>
          <p:nvPr userDrawn="1"/>
        </p:nvSpPr>
        <p:spPr bwMode="auto">
          <a:xfrm>
            <a:off x="612775" y="-579438"/>
            <a:ext cx="16478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14" descr="https://pod51049.outlook.com/owa/service.svc/s/GetFileAttachment?id=AAMkADAzYjgyNWYwLTg1YTktNGYzZi1iNWIxLWQ0Y2FiNzcyZTZkNgBGAAAAAACCZzpv9Gq4QJNjuAlyGoEOBwCOgcCReNdAT77pOKFLnHFcAAAAibjoAACOgcCReNdAT77pOKFLnHFcAABp%2BJZXAAABEgAQAMupsKZLoVFMgmsVelKvh%2BY%3D&amp;X-OWA-CANARY=CntlqCdeLEKzGU766Vplo8kEkGLOl9AIAIGWzt_PEZqlzX6SE05QiJ39zhHYR3A7d5s-9ePJNEM."/>
          <p:cNvSpPr>
            <a:spLocks noChangeAspect="1" noChangeArrowheads="1"/>
          </p:cNvSpPr>
          <p:nvPr userDrawn="1"/>
        </p:nvSpPr>
        <p:spPr bwMode="auto">
          <a:xfrm>
            <a:off x="765175" y="-427038"/>
            <a:ext cx="16478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751-374C-42D0-A102-20C798DF7F06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00BE6-C49B-4233-8433-A90BA77E65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7228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751-374C-42D0-A102-20C798DF7F06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00BE6-C49B-4233-8433-A90BA77E65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838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751-374C-42D0-A102-20C798DF7F06}" type="datetimeFigureOut">
              <a:rPr lang="sv-SE" smtClean="0"/>
              <a:t>2016-05-02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00BE6-C49B-4233-8433-A90BA77E65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530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6376243"/>
            <a:ext cx="388843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Lisbeth Rydén, lisbeth.ryden@ellerr.se, 0708-982771</a:t>
            </a:r>
            <a:endParaRPr lang="sv-S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A99-3D5B-45AC-B6F8-09AFFD56328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A99-3D5B-45AC-B6F8-09AFFD56328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A99-3D5B-45AC-B6F8-09AFFD56328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A99-3D5B-45AC-B6F8-09AFFD56328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A99-3D5B-45AC-B6F8-09AFFD56328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67544" y="6376243"/>
            <a:ext cx="1512168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Lisbeth Rydén, lisbeth.ryden@ellerr.se, 0708-982771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C0CC7-5AD7-4FBE-B65D-F98D3433CD7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A99-3D5B-45AC-B6F8-09AFFD56328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A99-3D5B-45AC-B6F8-09AFFD56328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A99-3D5B-45AC-B6F8-09AFFD56328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A99-3D5B-45AC-B6F8-09AFFD56328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A99-3D5B-45AC-B6F8-09AFFD56328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A99-3D5B-45AC-B6F8-09AFFD56328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67544" y="6371431"/>
            <a:ext cx="388843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Lisbeth Rydén, lisbeth.ryden@ellerr.se, 0708-982771</a:t>
            </a:r>
            <a:endParaRPr lang="sv-S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D331-A790-4AF0-8069-E919F8DAAC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D331-A790-4AF0-8069-E919F8DAAC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67544" y="6376243"/>
            <a:ext cx="1512168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Lisbeth Rydén, lisbeth.ryden@ellerr.se, 0708-982771</a:t>
            </a:r>
            <a:endParaRPr lang="sv-S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D331-A790-4AF0-8069-E919F8DAAC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D331-A790-4AF0-8069-E919F8DAAC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D331-A790-4AF0-8069-E919F8DAAC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D331-A790-4AF0-8069-E919F8DAAC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D331-A790-4AF0-8069-E919F8DAAC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D331-A790-4AF0-8069-E919F8DAAC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D331-A790-4AF0-8069-E919F8DAAC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D331-A790-4AF0-8069-E919F8DAAC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D331-A790-4AF0-8069-E919F8DAAC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Lisbeth Rydén, lisbeth.ryden@ellerr.se, 0708-982771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31A-9DD8-457C-BEF0-C4D71992F18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7544" y="6376243"/>
            <a:ext cx="1512168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Lisbeth Rydén, lisbeth.ryden@ellerr.se, 0708-982771</a:t>
            </a:r>
            <a:endParaRPr lang="sv-S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31A-9DD8-457C-BEF0-C4D71992F18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31A-9DD8-457C-BEF0-C4D71992F18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5552256" cy="365125"/>
          </a:xfrm>
        </p:spPr>
        <p:txBody>
          <a:bodyPr/>
          <a:lstStyle/>
          <a:p>
            <a:r>
              <a:rPr lang="sv-SE" dirty="0" smtClean="0"/>
              <a:t>Lisbeth Rydén, lisbeth.ryden@ellerr.se, 0708-982771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31A-9DD8-457C-BEF0-C4D71992F18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5552256" cy="365125"/>
          </a:xfrm>
        </p:spPr>
        <p:txBody>
          <a:bodyPr/>
          <a:lstStyle/>
          <a:p>
            <a:r>
              <a:rPr lang="sv-SE" dirty="0" smtClean="0"/>
              <a:t>Lisbeth Rydén, lisbeth.ryden@ellerr.se, 0708-982771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31A-9DD8-457C-BEF0-C4D71992F18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31A-9DD8-457C-BEF0-C4D71992F18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Lisbeth Rydén, lisbeth.ryden@ellerr.se, 0708-982771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31A-9DD8-457C-BEF0-C4D71992F18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Lisbeth Rydén, lisbeth.ryden@ellerr.se, 0708-982771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31A-9DD8-457C-BEF0-C4D71992F18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31A-9DD8-457C-BEF0-C4D71992F18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31A-9DD8-457C-BEF0-C4D71992F18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31A-9DD8-457C-BEF0-C4D71992F18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67544" y="6371431"/>
            <a:ext cx="388843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Lisbeth Rydén, lisbeth.ryden@ellerr.se, 0708-982771</a:t>
            </a:r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67544" y="6376243"/>
            <a:ext cx="1512168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dirty="0" smtClean="0"/>
              <a:t>Lisbeth Rydén, lisbeth.ryden@ellerr.se, 0708-982771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/>
            </a:gs>
            <a:gs pos="100000">
              <a:srgbClr val="FFC000">
                <a:alpha val="8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339752" y="6237312"/>
            <a:ext cx="6408712" cy="0"/>
          </a:xfrm>
          <a:prstGeom prst="line">
            <a:avLst/>
          </a:prstGeom>
          <a:ln w="38100">
            <a:solidFill>
              <a:srgbClr val="DE7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tshållare för rubrik 1"/>
          <p:cNvSpPr txBox="1">
            <a:spLocks/>
          </p:cNvSpPr>
          <p:nvPr userDrawn="1"/>
        </p:nvSpPr>
        <p:spPr>
          <a:xfrm>
            <a:off x="2502983" y="6381328"/>
            <a:ext cx="6259522" cy="27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b="0" i="1" dirty="0" smtClean="0">
                <a:solidFill>
                  <a:schemeClr val="accent3">
                    <a:lumMod val="50000"/>
                  </a:schemeClr>
                </a:solidFill>
              </a:rPr>
              <a:t>- för ett sunt organiserande - </a:t>
            </a:r>
            <a:endParaRPr lang="sv-SE" sz="1600" b="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Platshållare för rubrik 1"/>
          <p:cNvSpPr txBox="1">
            <a:spLocks/>
          </p:cNvSpPr>
          <p:nvPr userDrawn="1"/>
        </p:nvSpPr>
        <p:spPr>
          <a:xfrm>
            <a:off x="220187" y="5949281"/>
            <a:ext cx="2263581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6000" b="0" dirty="0" smtClean="0">
                <a:solidFill>
                  <a:srgbClr val="DE7400"/>
                </a:solidFill>
                <a:latin typeface="Century Gothic" panose="020B0502020202020204" pitchFamily="34" charset="0"/>
              </a:rPr>
              <a:t>E</a:t>
            </a:r>
            <a:r>
              <a:rPr lang="sv-SE" sz="4000" b="0" dirty="0" smtClean="0">
                <a:solidFill>
                  <a:srgbClr val="DE7400"/>
                </a:solidFill>
                <a:latin typeface="Century Gothic" panose="020B0502020202020204" pitchFamily="34" charset="0"/>
              </a:rPr>
              <a:t>ll</a:t>
            </a:r>
            <a:r>
              <a:rPr lang="sv-SE" sz="6000" b="0" dirty="0" smtClean="0">
                <a:solidFill>
                  <a:srgbClr val="DE7400"/>
                </a:solidFill>
                <a:latin typeface="Century Gothic" panose="020B0502020202020204" pitchFamily="34" charset="0"/>
              </a:rPr>
              <a:t>E</a:t>
            </a:r>
            <a:r>
              <a:rPr lang="sv-SE" sz="4000" b="0" dirty="0" smtClean="0">
                <a:solidFill>
                  <a:srgbClr val="DE7400"/>
                </a:solidFill>
                <a:latin typeface="Century Gothic" panose="020B0502020202020204" pitchFamily="34" charset="0"/>
              </a:rPr>
              <a:t>rr</a:t>
            </a:r>
            <a:r>
              <a:rPr lang="sv-SE" sz="6000" b="0" dirty="0" smtClean="0">
                <a:solidFill>
                  <a:srgbClr val="DE7400"/>
                </a:solidFill>
                <a:latin typeface="Century Gothic" panose="020B0502020202020204" pitchFamily="34" charset="0"/>
              </a:rPr>
              <a:t>?</a:t>
            </a:r>
            <a:endParaRPr lang="sv-SE" sz="6000" b="0" dirty="0">
              <a:solidFill>
                <a:srgbClr val="DE7400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3000">
              <a:schemeClr val="bg1"/>
            </a:gs>
            <a:gs pos="100000">
              <a:srgbClr val="FFC000">
                <a:alpha val="8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13 november 2013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www.ellerr.se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949280"/>
            <a:ext cx="1584176" cy="792088"/>
          </a:xfrm>
          <a:prstGeom prst="rect">
            <a:avLst/>
          </a:prstGeom>
        </p:spPr>
      </p:pic>
      <p:cxnSp>
        <p:nvCxnSpPr>
          <p:cNvPr id="9" name="Rak 8"/>
          <p:cNvCxnSpPr/>
          <p:nvPr userDrawn="1"/>
        </p:nvCxnSpPr>
        <p:spPr>
          <a:xfrm>
            <a:off x="467544" y="6165304"/>
            <a:ext cx="640871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8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3000">
              <a:schemeClr val="bg1"/>
            </a:gs>
            <a:gs pos="100000">
              <a:srgbClr val="FFC000">
                <a:alpha val="8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1AE0-F94B-4544-BEAD-CE3522D4FD6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3000">
              <a:schemeClr val="bg1"/>
            </a:gs>
            <a:gs pos="100000">
              <a:srgbClr val="FFC000">
                <a:alpha val="8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2A99-3D5B-45AC-B6F8-09AFFD56328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3000">
              <a:schemeClr val="bg1"/>
            </a:gs>
            <a:gs pos="100000">
              <a:srgbClr val="FFC000">
                <a:alpha val="8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B09A-C889-4796-BCDD-979A4F245EB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/>
            </a:gs>
            <a:gs pos="100000">
              <a:srgbClr val="FFC000">
                <a:alpha val="8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FALF 2012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D331-A790-4AF0-8069-E919F8DAAC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3000">
              <a:schemeClr val="bg1"/>
            </a:gs>
            <a:gs pos="100000">
              <a:srgbClr val="FFC000">
                <a:alpha val="8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Lisbeth Rydén, lisbeth.ryden@ellerr.se, 0708-982771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3F31A-9DD8-457C-BEF0-C4D71992F18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22" descr="MAH_SE_FÄRG_trans.wm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360" y="5517232"/>
            <a:ext cx="8509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608512"/>
          </a:xfrm>
        </p:spPr>
        <p:txBody>
          <a:bodyPr>
            <a:noAutofit/>
          </a:bodyPr>
          <a:lstStyle/>
          <a:p>
            <a:r>
              <a:rPr lang="sv-SE" sz="4800" b="1" dirty="0" smtClean="0">
                <a:solidFill>
                  <a:srgbClr val="800000"/>
                </a:solidFill>
              </a:rPr>
              <a:t/>
            </a:r>
            <a:br>
              <a:rPr lang="sv-SE" sz="4800" b="1" dirty="0" smtClean="0">
                <a:solidFill>
                  <a:srgbClr val="800000"/>
                </a:solidFill>
              </a:rPr>
            </a:br>
            <a:r>
              <a:rPr lang="sv-SE" sz="4800" dirty="0" smtClean="0">
                <a:solidFill>
                  <a:srgbClr val="800000"/>
                </a:solidFill>
              </a:rPr>
              <a:t>Diskursiv arbetsmiljö</a:t>
            </a:r>
            <a:br>
              <a:rPr lang="sv-SE" sz="4800" dirty="0" smtClean="0">
                <a:solidFill>
                  <a:srgbClr val="800000"/>
                </a:solidFill>
              </a:rPr>
            </a:br>
            <a:r>
              <a:rPr lang="sv-SE" sz="4800" dirty="0" smtClean="0"/>
              <a:t/>
            </a:r>
            <a:br>
              <a:rPr lang="sv-SE" sz="4800" dirty="0" smtClean="0"/>
            </a:br>
            <a:r>
              <a:rPr lang="sv-SE" sz="2800" dirty="0" smtClean="0">
                <a:solidFill>
                  <a:srgbClr val="DE7400"/>
                </a:solidFill>
              </a:rPr>
              <a:t>Lisbeth Rydén</a:t>
            </a:r>
            <a:r>
              <a:rPr lang="sv-SE" sz="2800" dirty="0" smtClean="0">
                <a:solidFill>
                  <a:srgbClr val="C00000"/>
                </a:solidFill>
              </a:rPr>
              <a:t/>
            </a:r>
            <a:br>
              <a:rPr lang="sv-SE" sz="2800" dirty="0" smtClean="0">
                <a:solidFill>
                  <a:srgbClr val="C00000"/>
                </a:solidFill>
              </a:rPr>
            </a:br>
            <a:r>
              <a:rPr lang="sv-SE" sz="2000" b="0" dirty="0" smtClean="0"/>
              <a:t>EllErr Konsult</a:t>
            </a:r>
            <a:r>
              <a:rPr lang="sv-SE" sz="2000" dirty="0" smtClean="0">
                <a:solidFill>
                  <a:srgbClr val="C00000"/>
                </a:solidFill>
              </a:rPr>
              <a:t/>
            </a:r>
            <a:br>
              <a:rPr lang="sv-SE" sz="2000" dirty="0" smtClean="0">
                <a:solidFill>
                  <a:srgbClr val="C00000"/>
                </a:solidFill>
              </a:rPr>
            </a:br>
            <a:r>
              <a:rPr lang="sv-SE" sz="2000" b="0" dirty="0" smtClean="0">
                <a:solidFill>
                  <a:srgbClr val="C00000"/>
                </a:solidFill>
              </a:rPr>
              <a:t/>
            </a:r>
            <a:br>
              <a:rPr lang="sv-SE" sz="2000" b="0" dirty="0" smtClean="0">
                <a:solidFill>
                  <a:srgbClr val="C00000"/>
                </a:solidFill>
              </a:rPr>
            </a:br>
            <a:r>
              <a:rPr lang="sv-SE" sz="2000" b="0" dirty="0" smtClean="0"/>
              <a:t>lisbeth.ryden@ellerr.se</a:t>
            </a:r>
            <a:br>
              <a:rPr lang="sv-SE" sz="2000" b="0" dirty="0" smtClean="0"/>
            </a:br>
            <a:r>
              <a:rPr lang="sv-SE" sz="2000" b="0" dirty="0" smtClean="0"/>
              <a:t>ellerr.se</a:t>
            </a:r>
            <a:endParaRPr lang="sv-SE" sz="2000" b="0" dirty="0"/>
          </a:p>
        </p:txBody>
      </p:sp>
    </p:spTree>
    <p:extLst>
      <p:ext uri="{BB962C8B-B14F-4D97-AF65-F5344CB8AC3E}">
        <p14:creationId xmlns:p14="http://schemas.microsoft.com/office/powerpoint/2010/main" val="42175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/>
        </p:nvSpPr>
        <p:spPr>
          <a:xfrm>
            <a:off x="1115616" y="692695"/>
            <a:ext cx="4320480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För verksamhetens karaktär?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4355976" y="2492896"/>
            <a:ext cx="4320000" cy="1687847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För de </a:t>
            </a:r>
            <a:r>
              <a:rPr lang="sv-SE" sz="3600" dirty="0" smtClean="0"/>
              <a:t>chefer / medarbetare </a:t>
            </a:r>
            <a:r>
              <a:rPr lang="sv-SE" sz="3600" dirty="0"/>
              <a:t>ni vill attrahera?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2699792" y="4371454"/>
            <a:ext cx="4320000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För arbetslivets utveckling</a:t>
            </a:r>
            <a:r>
              <a:rPr lang="sv-SE" sz="3600" dirty="0" smtClean="0"/>
              <a:t>?</a:t>
            </a:r>
            <a:endParaRPr lang="sv-SE" sz="3600" dirty="0"/>
          </a:p>
        </p:txBody>
      </p:sp>
      <p:sp>
        <p:nvSpPr>
          <p:cNvPr id="10" name="Rektangel med rundade hörn 9"/>
          <p:cNvSpPr/>
          <p:nvPr/>
        </p:nvSpPr>
        <p:spPr>
          <a:xfrm rot="-480000">
            <a:off x="757463" y="2845585"/>
            <a:ext cx="3381068" cy="7704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Relevans?</a:t>
            </a:r>
          </a:p>
        </p:txBody>
      </p:sp>
    </p:spTree>
    <p:extLst>
      <p:ext uri="{BB962C8B-B14F-4D97-AF65-F5344CB8AC3E}">
        <p14:creationId xmlns:p14="http://schemas.microsoft.com/office/powerpoint/2010/main" val="19754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/>
        </p:nvSpPr>
        <p:spPr>
          <a:xfrm>
            <a:off x="755576" y="692696"/>
            <a:ext cx="4320480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Vilken ledarskapssyn förmedlas?</a:t>
            </a:r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2555776" y="2492896"/>
            <a:ext cx="4320000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Vad gör det med cheferna?</a:t>
            </a:r>
            <a:endParaRPr lang="sv-SE" dirty="0"/>
          </a:p>
        </p:txBody>
      </p:sp>
      <p:sp>
        <p:nvSpPr>
          <p:cNvPr id="6" name="Rektangel med rundade hörn 5"/>
          <p:cNvSpPr/>
          <p:nvPr/>
        </p:nvSpPr>
        <p:spPr>
          <a:xfrm>
            <a:off x="4427984" y="4288679"/>
            <a:ext cx="4320000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Vad gör det med medarbetarna?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99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917032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solidFill>
                  <a:srgbClr val="FF9900"/>
                </a:solidFill>
              </a:rPr>
              <a:t>Självkännedom: </a:t>
            </a:r>
            <a:r>
              <a:rPr lang="sv-SE" sz="2800" dirty="0" smtClean="0"/>
              <a:t>värderingar, drivkrafter, svagheter, styrkor, förbättringsområden</a:t>
            </a:r>
          </a:p>
          <a:p>
            <a:r>
              <a:rPr lang="sv-SE" sz="2800" b="1" dirty="0" smtClean="0">
                <a:solidFill>
                  <a:srgbClr val="FF9900"/>
                </a:solidFill>
              </a:rPr>
              <a:t>Egenskaper: </a:t>
            </a:r>
            <a:r>
              <a:rPr lang="sv-SE" sz="2800" dirty="0" smtClean="0"/>
              <a:t>motiverad, engagerad, vilja att utvecklas, aktiv, öppen, lyhörd</a:t>
            </a:r>
          </a:p>
          <a:p>
            <a:r>
              <a:rPr lang="sv-SE" sz="2800" b="1" dirty="0" smtClean="0">
                <a:solidFill>
                  <a:srgbClr val="FF9900"/>
                </a:solidFill>
              </a:rPr>
              <a:t>Uppgift: </a:t>
            </a:r>
            <a:r>
              <a:rPr lang="sv-SE" sz="2800" dirty="0" smtClean="0"/>
              <a:t>samspela, serva, ta ansvar, skapa värde, förstå uppdraget, verksamhetens behov, användarens  ögon, dela med </a:t>
            </a:r>
            <a:r>
              <a:rPr lang="sv-SE" sz="2800" dirty="0"/>
              <a:t>sig  (</a:t>
            </a:r>
            <a:r>
              <a:rPr lang="sv-SE" sz="2800" dirty="0" smtClean="0"/>
              <a:t>stolta?)</a:t>
            </a:r>
            <a:endParaRPr lang="sv-SE" sz="2800" dirty="0"/>
          </a:p>
        </p:txBody>
      </p:sp>
      <p:sp>
        <p:nvSpPr>
          <p:cNvPr id="5" name="Rubri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dirty="0" smtClean="0"/>
              <a:t>Ex: Medarbetarskap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93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917032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solidFill>
                  <a:srgbClr val="FF9900"/>
                </a:solidFill>
              </a:rPr>
              <a:t>Självkännedom: </a:t>
            </a:r>
            <a:r>
              <a:rPr lang="sv-SE" sz="2800" dirty="0" smtClean="0"/>
              <a:t>vad som utmanar </a:t>
            </a:r>
            <a:r>
              <a:rPr lang="sv-SE" sz="2800" dirty="0"/>
              <a:t>/ </a:t>
            </a:r>
            <a:r>
              <a:rPr lang="sv-SE" sz="2800" dirty="0" smtClean="0"/>
              <a:t>triggar, styrkor, svagheter, drivkrafter, förbättringsområden</a:t>
            </a:r>
          </a:p>
          <a:p>
            <a:r>
              <a:rPr lang="sv-SE" sz="2800" b="1" dirty="0" smtClean="0">
                <a:solidFill>
                  <a:srgbClr val="FF9900"/>
                </a:solidFill>
              </a:rPr>
              <a:t>Egenskaper: </a:t>
            </a:r>
            <a:r>
              <a:rPr lang="sv-SE" sz="2800" dirty="0" smtClean="0"/>
              <a:t>modig, lyhörd, öppen, förstående, handlingskraftig</a:t>
            </a:r>
          </a:p>
          <a:p>
            <a:r>
              <a:rPr lang="sv-SE" sz="2800" b="1" dirty="0" smtClean="0">
                <a:solidFill>
                  <a:srgbClr val="FF9900"/>
                </a:solidFill>
              </a:rPr>
              <a:t>Uppgift: </a:t>
            </a:r>
            <a:r>
              <a:rPr lang="sv-SE" sz="2800" dirty="0" smtClean="0"/>
              <a:t>inspirera, coacha, återkoppla, entusiasmera, stimulera för att väcka motivation, engagemang, vilja</a:t>
            </a:r>
            <a:endParaRPr lang="sv-SE" sz="28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Ex: Ledarskap</a:t>
            </a:r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 rot="480000">
            <a:off x="5185223" y="4884665"/>
            <a:ext cx="3381068" cy="7704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Medarbetarsyn?</a:t>
            </a:r>
          </a:p>
        </p:txBody>
      </p:sp>
      <p:sp>
        <p:nvSpPr>
          <p:cNvPr id="5" name="Rektangel med rundade hörn 4"/>
          <p:cNvSpPr/>
          <p:nvPr/>
        </p:nvSpPr>
        <p:spPr>
          <a:xfrm rot="480000">
            <a:off x="1142772" y="4884665"/>
            <a:ext cx="3381068" cy="77033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Ledarskapssyn?</a:t>
            </a:r>
          </a:p>
        </p:txBody>
      </p:sp>
    </p:spTree>
    <p:extLst>
      <p:ext uri="{BB962C8B-B14F-4D97-AF65-F5344CB8AC3E}">
        <p14:creationId xmlns:p14="http://schemas.microsoft.com/office/powerpoint/2010/main" val="164473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/>
        </p:nvSpPr>
        <p:spPr>
          <a:xfrm rot="-480000">
            <a:off x="442256" y="2609119"/>
            <a:ext cx="3793663" cy="77033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???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1691680" y="669999"/>
            <a:ext cx="4752528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Chefen ska fundera över sin roll om ej enig?</a:t>
            </a:r>
            <a:endParaRPr lang="sv-SE" dirty="0"/>
          </a:p>
        </p:txBody>
      </p:sp>
      <p:sp>
        <p:nvSpPr>
          <p:cNvPr id="6" name="Rektangel med rundade hörn 5"/>
          <p:cNvSpPr/>
          <p:nvPr/>
        </p:nvSpPr>
        <p:spPr>
          <a:xfrm>
            <a:off x="1619672" y="4022351"/>
            <a:ext cx="4752528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/>
              <a:t>Andra definierar världen och strukturen – men chefen ansvarar för kulturen?</a:t>
            </a:r>
            <a:endParaRPr lang="sv-SE" sz="1400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4644008" y="2348879"/>
            <a:ext cx="4320000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Ledarskap är att få andra att lyckas?</a:t>
            </a:r>
          </a:p>
        </p:txBody>
      </p:sp>
    </p:spTree>
    <p:extLst>
      <p:ext uri="{BB962C8B-B14F-4D97-AF65-F5344CB8AC3E}">
        <p14:creationId xmlns:p14="http://schemas.microsoft.com/office/powerpoint/2010/main" val="480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/>
        </p:nvSpPr>
        <p:spPr>
          <a:xfrm>
            <a:off x="1691680" y="669999"/>
            <a:ext cx="4320480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Genom handlingarna</a:t>
            </a:r>
            <a:endParaRPr lang="sv-SE" dirty="0"/>
          </a:p>
        </p:txBody>
      </p:sp>
      <p:sp>
        <p:nvSpPr>
          <p:cNvPr id="6" name="Rektangel med rundade hörn 5"/>
          <p:cNvSpPr/>
          <p:nvPr/>
        </p:nvSpPr>
        <p:spPr>
          <a:xfrm>
            <a:off x="5649292" y="2420888"/>
            <a:ext cx="3095864" cy="1296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Vem blir jag?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3492120" y="4288679"/>
            <a:ext cx="4320000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Genom tilltalet</a:t>
            </a:r>
            <a:endParaRPr lang="sv-SE" dirty="0"/>
          </a:p>
        </p:txBody>
      </p:sp>
      <p:sp>
        <p:nvSpPr>
          <p:cNvPr id="8" name="Rektangel med rundade hörn 7"/>
          <p:cNvSpPr/>
          <p:nvPr/>
        </p:nvSpPr>
        <p:spPr>
          <a:xfrm>
            <a:off x="407112" y="2564904"/>
            <a:ext cx="4320000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Genom texterna</a:t>
            </a:r>
          </a:p>
        </p:txBody>
      </p:sp>
    </p:spTree>
    <p:extLst>
      <p:ext uri="{BB962C8B-B14F-4D97-AF65-F5344CB8AC3E}">
        <p14:creationId xmlns:p14="http://schemas.microsoft.com/office/powerpoint/2010/main" val="36620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/>
        </p:nvSpPr>
        <p:spPr>
          <a:xfrm>
            <a:off x="2267744" y="1772816"/>
            <a:ext cx="4968072" cy="20882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Vill </a:t>
            </a:r>
            <a:r>
              <a:rPr lang="sv-SE" sz="3600" dirty="0" smtClean="0">
                <a:solidFill>
                  <a:srgbClr val="C00000"/>
                </a:solidFill>
              </a:rPr>
              <a:t>du </a:t>
            </a:r>
            <a:r>
              <a:rPr lang="sv-SE" sz="3600" dirty="0" smtClean="0"/>
              <a:t>vara den personen?</a:t>
            </a:r>
          </a:p>
        </p:txBody>
      </p:sp>
    </p:spTree>
    <p:extLst>
      <p:ext uri="{BB962C8B-B14F-4D97-AF65-F5344CB8AC3E}">
        <p14:creationId xmlns:p14="http://schemas.microsoft.com/office/powerpoint/2010/main" val="41280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/>
        </p:nvSpPr>
        <p:spPr>
          <a:xfrm>
            <a:off x="2294176" y="1772816"/>
            <a:ext cx="4968072" cy="20882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Tror </a:t>
            </a:r>
            <a:r>
              <a:rPr lang="sv-SE" sz="3600" dirty="0" smtClean="0">
                <a:solidFill>
                  <a:schemeClr val="bg1"/>
                </a:solidFill>
              </a:rPr>
              <a:t>du att </a:t>
            </a:r>
            <a:r>
              <a:rPr lang="sv-SE" sz="3600" dirty="0" smtClean="0">
                <a:solidFill>
                  <a:srgbClr val="C00000"/>
                </a:solidFill>
              </a:rPr>
              <a:t>någon annan </a:t>
            </a:r>
            <a:r>
              <a:rPr lang="sv-SE" sz="3600" dirty="0" smtClean="0">
                <a:solidFill>
                  <a:schemeClr val="bg1"/>
                </a:solidFill>
              </a:rPr>
              <a:t>vill </a:t>
            </a:r>
            <a:r>
              <a:rPr lang="sv-SE" sz="3600" dirty="0" smtClean="0"/>
              <a:t>vara den personen?</a:t>
            </a:r>
          </a:p>
        </p:txBody>
      </p:sp>
    </p:spTree>
    <p:extLst>
      <p:ext uri="{BB962C8B-B14F-4D97-AF65-F5344CB8AC3E}">
        <p14:creationId xmlns:p14="http://schemas.microsoft.com/office/powerpoint/2010/main" val="37165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/>
        </p:nvSpPr>
        <p:spPr>
          <a:xfrm>
            <a:off x="2294176" y="1772816"/>
            <a:ext cx="4968072" cy="20882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>
                <a:solidFill>
                  <a:srgbClr val="C00000"/>
                </a:solidFill>
              </a:rPr>
              <a:t>Varför</a:t>
            </a:r>
            <a:r>
              <a:rPr lang="sv-SE" sz="3600" dirty="0" smtClean="0"/>
              <a:t> skriver ni så då?</a:t>
            </a:r>
          </a:p>
        </p:txBody>
      </p:sp>
    </p:spTree>
    <p:extLst>
      <p:ext uri="{BB962C8B-B14F-4D97-AF65-F5344CB8AC3E}">
        <p14:creationId xmlns:p14="http://schemas.microsoft.com/office/powerpoint/2010/main" val="9713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0" cy="4464496"/>
          </a:xfrm>
        </p:spPr>
        <p:txBody>
          <a:bodyPr>
            <a:noAutofit/>
          </a:bodyPr>
          <a:lstStyle/>
          <a:p>
            <a:r>
              <a:rPr lang="sv-SE" sz="4800" b="1" dirty="0" smtClean="0"/>
              <a:t/>
            </a:r>
            <a:br>
              <a:rPr lang="sv-SE" sz="4800" b="1" dirty="0" smtClean="0"/>
            </a:br>
            <a:r>
              <a:rPr lang="sv-SE" sz="4800" b="1" dirty="0" smtClean="0"/>
              <a:t>Organisatorisk arbetsmiljö</a:t>
            </a:r>
            <a:br>
              <a:rPr lang="sv-SE" sz="4800" b="1" dirty="0" smtClean="0"/>
            </a:br>
            <a:endParaRPr lang="sv-SE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839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/>
        </p:nvSpPr>
        <p:spPr>
          <a:xfrm>
            <a:off x="1007468" y="860849"/>
            <a:ext cx="3312368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 smtClean="0"/>
              <a:t>Diskurs</a:t>
            </a:r>
            <a:endParaRPr lang="sv-SE" sz="3200" dirty="0"/>
          </a:p>
        </p:txBody>
      </p:sp>
      <p:sp>
        <p:nvSpPr>
          <p:cNvPr id="8" name="Rektangel med rundade hörn 7"/>
          <p:cNvSpPr/>
          <p:nvPr/>
        </p:nvSpPr>
        <p:spPr>
          <a:xfrm>
            <a:off x="2555776" y="3717032"/>
            <a:ext cx="3312368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 smtClean="0"/>
              <a:t>Identitet</a:t>
            </a:r>
            <a:endParaRPr lang="sv-SE" sz="3200" dirty="0"/>
          </a:p>
        </p:txBody>
      </p:sp>
      <p:sp>
        <p:nvSpPr>
          <p:cNvPr id="9" name="Rektangel med rundade hörn 8"/>
          <p:cNvSpPr/>
          <p:nvPr/>
        </p:nvSpPr>
        <p:spPr>
          <a:xfrm>
            <a:off x="4920084" y="1844824"/>
            <a:ext cx="3312368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 smtClean="0"/>
              <a:t>Ledarskap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7210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744417"/>
          </a:xfrm>
        </p:spPr>
        <p:txBody>
          <a:bodyPr>
            <a:normAutofit/>
          </a:bodyPr>
          <a:lstStyle/>
          <a:p>
            <a:pPr lvl="2" indent="-342900"/>
            <a:r>
              <a:rPr lang="sv-SE" sz="3200" dirty="0"/>
              <a:t>L</a:t>
            </a:r>
            <a:r>
              <a:rPr lang="sv-SE" sz="3200" dirty="0" smtClean="0"/>
              <a:t>edning </a:t>
            </a:r>
            <a:r>
              <a:rPr lang="sv-SE" sz="3200" dirty="0"/>
              <a:t>och </a:t>
            </a:r>
            <a:r>
              <a:rPr lang="sv-SE" sz="3200" dirty="0" smtClean="0"/>
              <a:t>styrning</a:t>
            </a:r>
          </a:p>
          <a:p>
            <a:pPr lvl="2" indent="-342900"/>
            <a:r>
              <a:rPr lang="sv-SE" sz="3200" dirty="0" smtClean="0"/>
              <a:t>Kommunikation</a:t>
            </a:r>
          </a:p>
          <a:p>
            <a:pPr lvl="2" indent="-342900"/>
            <a:r>
              <a:rPr lang="sv-SE" sz="3200" dirty="0" smtClean="0"/>
              <a:t>Delaktighet</a:t>
            </a:r>
            <a:r>
              <a:rPr lang="sv-SE" sz="3200" dirty="0"/>
              <a:t>, </a:t>
            </a:r>
            <a:r>
              <a:rPr lang="sv-SE" sz="3200" dirty="0" smtClean="0"/>
              <a:t>handlingsutrymme</a:t>
            </a:r>
          </a:p>
          <a:p>
            <a:pPr lvl="2" indent="-342900"/>
            <a:r>
              <a:rPr lang="sv-SE" sz="3200" dirty="0" smtClean="0"/>
              <a:t>Fördelning </a:t>
            </a:r>
            <a:r>
              <a:rPr lang="sv-SE" sz="3200" dirty="0"/>
              <a:t>av arbetsuppgifter och </a:t>
            </a:r>
            <a:endParaRPr lang="sv-SE" sz="3200" dirty="0" smtClean="0"/>
          </a:p>
          <a:p>
            <a:pPr lvl="2" indent="-342900"/>
            <a:r>
              <a:rPr lang="sv-SE" sz="3200" dirty="0" smtClean="0"/>
              <a:t>Krav</a:t>
            </a:r>
            <a:r>
              <a:rPr lang="sv-SE" sz="3200" dirty="0"/>
              <a:t>, resurser och </a:t>
            </a:r>
            <a:r>
              <a:rPr lang="sv-SE" sz="3200" dirty="0" smtClean="0"/>
              <a:t>ansvar</a:t>
            </a:r>
            <a:endParaRPr lang="sv-SE" sz="32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51520" y="485800"/>
            <a:ext cx="8568952" cy="1143000"/>
          </a:xfrm>
        </p:spPr>
        <p:txBody>
          <a:bodyPr>
            <a:normAutofit/>
          </a:bodyPr>
          <a:lstStyle/>
          <a:p>
            <a:r>
              <a:rPr lang="sv-SE" sz="4800" dirty="0" smtClean="0"/>
              <a:t>Organisatorisk arbetsmiljö ?!?</a:t>
            </a:r>
            <a:endParaRPr lang="sv-SE" sz="4800" dirty="0"/>
          </a:p>
        </p:txBody>
      </p:sp>
      <p:sp>
        <p:nvSpPr>
          <p:cNvPr id="4" name="Rektangel med rundade hörn 3"/>
          <p:cNvSpPr/>
          <p:nvPr/>
        </p:nvSpPr>
        <p:spPr>
          <a:xfrm rot="269524">
            <a:off x="5564214" y="2167795"/>
            <a:ext cx="2761407" cy="775351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AFS 2015:4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0862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Krav</a:t>
            </a:r>
          </a:p>
          <a:p>
            <a:r>
              <a:rPr lang="sv-SE" dirty="0" smtClean="0"/>
              <a:t>Kontroll</a:t>
            </a:r>
          </a:p>
          <a:p>
            <a:r>
              <a:rPr lang="sv-SE" dirty="0" smtClean="0"/>
              <a:t>Socialt stöd</a:t>
            </a:r>
          </a:p>
          <a:p>
            <a:endParaRPr lang="sv-SE" dirty="0" smtClean="0"/>
          </a:p>
          <a:p>
            <a:r>
              <a:rPr lang="sv-SE" dirty="0" smtClean="0"/>
              <a:t>Ansträngning / belöning</a:t>
            </a:r>
          </a:p>
          <a:p>
            <a:endParaRPr lang="sv-SE" dirty="0" smtClean="0"/>
          </a:p>
          <a:p>
            <a:r>
              <a:rPr lang="sv-SE" dirty="0" smtClean="0"/>
              <a:t>Rättvisa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sv-SE" sz="4800" dirty="0" smtClean="0"/>
              <a:t>Traditionella modeller</a:t>
            </a:r>
            <a:endParaRPr lang="sv-SE" sz="4800" dirty="0"/>
          </a:p>
        </p:txBody>
      </p:sp>
      <p:sp>
        <p:nvSpPr>
          <p:cNvPr id="5" name="Rektangel med rundade hörn 4"/>
          <p:cNvSpPr/>
          <p:nvPr/>
        </p:nvSpPr>
        <p:spPr>
          <a:xfrm rot="269524">
            <a:off x="3550262" y="1990756"/>
            <a:ext cx="5196848" cy="156684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För mycket, för hårt, för fort!</a:t>
            </a:r>
            <a:endParaRPr lang="sv-SE" sz="3200" dirty="0"/>
          </a:p>
          <a:p>
            <a:pPr algn="ctr"/>
            <a:r>
              <a:rPr lang="sv-SE" sz="3200" dirty="0" smtClean="0">
                <a:solidFill>
                  <a:srgbClr val="800000"/>
                </a:solidFill>
              </a:rPr>
              <a:t>Brist på återhämtning!</a:t>
            </a:r>
            <a:endParaRPr lang="sv-SE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sv-SE" sz="4800" dirty="0" smtClean="0"/>
              <a:t>Krav/kontroll - modellen</a:t>
            </a: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77814898"/>
              </p:ext>
            </p:extLst>
          </p:nvPr>
        </p:nvGraphicFramePr>
        <p:xfrm>
          <a:off x="1582663" y="18134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3563888" y="142371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Hög kontroll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876256" y="36357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Höga krav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899592" y="36450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Låga krav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563888" y="58679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Låg kontroll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8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sv-SE" sz="4800" dirty="0" smtClean="0">
                <a:solidFill>
                  <a:srgbClr val="4F6228"/>
                </a:solidFill>
              </a:rPr>
              <a:t>Traditionella modeller…</a:t>
            </a:r>
            <a:endParaRPr lang="sv-SE" sz="4800" dirty="0">
              <a:solidFill>
                <a:srgbClr val="4F6228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48498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4D4D4D"/>
                </a:solidFill>
              </a:rPr>
              <a:t>Räcker inte till</a:t>
            </a:r>
          </a:p>
          <a:p>
            <a:r>
              <a:rPr lang="sv-SE" dirty="0">
                <a:solidFill>
                  <a:srgbClr val="4D4D4D"/>
                </a:solidFill>
              </a:rPr>
              <a:t>Irrelevanta</a:t>
            </a:r>
          </a:p>
          <a:p>
            <a:r>
              <a:rPr lang="sv-SE" dirty="0">
                <a:solidFill>
                  <a:srgbClr val="4D4D4D"/>
                </a:solidFill>
              </a:rPr>
              <a:t>Ibland värre</a:t>
            </a:r>
          </a:p>
          <a:p>
            <a:endParaRPr lang="sv-SE" dirty="0">
              <a:solidFill>
                <a:srgbClr val="4D4D4D"/>
              </a:solidFill>
            </a:endParaRPr>
          </a:p>
          <a:p>
            <a:r>
              <a:rPr lang="sv-SE" b="1" dirty="0">
                <a:solidFill>
                  <a:srgbClr val="990033"/>
                </a:solidFill>
              </a:rPr>
              <a:t>Behövs fler begrepp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88" y="1484784"/>
            <a:ext cx="3317348" cy="4135098"/>
          </a:xfrm>
          <a:prstGeom prst="rect">
            <a:avLst/>
          </a:prstGeom>
          <a:solidFill>
            <a:srgbClr val="FFFFCC"/>
          </a:solidFill>
        </p:spPr>
      </p:pic>
    </p:spTree>
    <p:extLst>
      <p:ext uri="{BB962C8B-B14F-4D97-AF65-F5344CB8AC3E}">
        <p14:creationId xmlns:p14="http://schemas.microsoft.com/office/powerpoint/2010/main" val="38465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Varför blir det som det blir?</a:t>
            </a:r>
            <a:endParaRPr lang="sv-SE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467544" y="1988840"/>
            <a:ext cx="5626968" cy="3672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dirty="0" smtClean="0">
                <a:solidFill>
                  <a:srgbClr val="4D4D4D"/>
                </a:solidFill>
              </a:rPr>
              <a:t>För att vi gör som vi gör!</a:t>
            </a:r>
          </a:p>
          <a:p>
            <a:r>
              <a:rPr lang="sv-SE" sz="2800" dirty="0" smtClean="0">
                <a:solidFill>
                  <a:srgbClr val="4D4D4D"/>
                </a:solidFill>
              </a:rPr>
              <a:t>Varför rimligt, möjligt, önskvärt … ?</a:t>
            </a:r>
          </a:p>
          <a:p>
            <a:r>
              <a:rPr lang="sv-SE" sz="2800" dirty="0" smtClean="0">
                <a:solidFill>
                  <a:srgbClr val="4D4D4D"/>
                </a:solidFill>
              </a:rPr>
              <a:t>Vad styr organiserandet?</a:t>
            </a:r>
          </a:p>
          <a:p>
            <a:endParaRPr lang="sv-SE" sz="2800" b="1" i="1" dirty="0" smtClean="0">
              <a:solidFill>
                <a:srgbClr val="990033"/>
              </a:solidFill>
            </a:endParaRPr>
          </a:p>
          <a:p>
            <a:r>
              <a:rPr lang="sv-SE" b="1" dirty="0" smtClean="0">
                <a:solidFill>
                  <a:srgbClr val="990033"/>
                </a:solidFill>
              </a:rPr>
              <a:t>Diskurser!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0"/>
          <a:stretch/>
        </p:blipFill>
        <p:spPr>
          <a:xfrm>
            <a:off x="7281080" y="1340768"/>
            <a:ext cx="1179351" cy="4341101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5148064" y="437465"/>
            <a:ext cx="2520280" cy="64479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4D4D4D"/>
                </a:solidFill>
                <a:effectLst/>
              </a:rPr>
              <a:t>!</a:t>
            </a:r>
            <a:endParaRPr lang="sv-SE" sz="4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4D4D4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38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</p:spPr>
        <p:txBody>
          <a:bodyPr>
            <a:normAutofit/>
          </a:bodyPr>
          <a:lstStyle/>
          <a:p>
            <a:r>
              <a:rPr lang="sv-SE" b="1" dirty="0" smtClean="0"/>
              <a:t>Diskurs?!?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17646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sv-SE" sz="2800" dirty="0" smtClean="0"/>
              <a:t>Resonemang </a:t>
            </a:r>
          </a:p>
          <a:p>
            <a:pPr>
              <a:spcAft>
                <a:spcPts val="1800"/>
              </a:spcAft>
            </a:pPr>
            <a:r>
              <a:rPr lang="sv-SE" sz="2800" dirty="0"/>
              <a:t>L</a:t>
            </a:r>
            <a:r>
              <a:rPr lang="sv-SE" sz="2800" dirty="0" smtClean="0"/>
              <a:t>ogik </a:t>
            </a:r>
          </a:p>
          <a:p>
            <a:pPr>
              <a:spcAft>
                <a:spcPts val="1800"/>
              </a:spcAft>
            </a:pPr>
            <a:r>
              <a:rPr lang="sv-SE" sz="2800" dirty="0" smtClean="0"/>
              <a:t>Tankefigur</a:t>
            </a:r>
          </a:p>
          <a:p>
            <a:pPr>
              <a:spcAft>
                <a:spcPts val="1800"/>
              </a:spcAft>
            </a:pPr>
            <a:r>
              <a:rPr lang="sv-SE" sz="2800" dirty="0" smtClean="0"/>
              <a:t>”Så som det pratas om…”</a:t>
            </a:r>
          </a:p>
          <a:p>
            <a:pPr>
              <a:spcAft>
                <a:spcPts val="1800"/>
              </a:spcAft>
            </a:pPr>
            <a:endParaRPr lang="sv-SE" sz="2400" dirty="0" smtClean="0"/>
          </a:p>
          <a:p>
            <a:pPr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8916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Ny bi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687348"/>
            <a:ext cx="4896544" cy="4901892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83568" y="2086977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accent6">
                    <a:lumMod val="75000"/>
                  </a:schemeClr>
                </a:solidFill>
              </a:rPr>
              <a:t>När diskurserna marginaliserar: 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>
                <a:solidFill>
                  <a:srgbClr val="C00000"/>
                </a:solidFill>
              </a:rPr>
              <a:t>Att inte räknas</a:t>
            </a:r>
            <a:endParaRPr lang="sv-S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588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2952328" cy="3312368"/>
          </a:xfrm>
        </p:spPr>
        <p:txBody>
          <a:bodyPr anchor="t" anchorCtr="0">
            <a:noAutofit/>
          </a:bodyPr>
          <a:lstStyle/>
          <a:p>
            <a:pPr algn="l"/>
            <a:r>
              <a:rPr lang="sv-SE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När diskursen bestämmer vad som kan sägas:</a:t>
            </a: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sv-SE" sz="3200" dirty="0" smtClean="0">
                <a:latin typeface="+mn-lt"/>
              </a:rPr>
              <a:t/>
            </a:r>
            <a:br>
              <a:rPr lang="sv-SE" sz="3200" dirty="0" smtClean="0">
                <a:latin typeface="+mn-lt"/>
              </a:rPr>
            </a:br>
            <a:r>
              <a:rPr lang="sv-SE" sz="3200" b="1" dirty="0" smtClean="0">
                <a:solidFill>
                  <a:srgbClr val="C00000"/>
                </a:solidFill>
                <a:latin typeface="+mn-lt"/>
              </a:rPr>
              <a:t>Att inte komma till tals</a:t>
            </a:r>
            <a:endParaRPr lang="sv-S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Bildobjekt 7" descr="iStock_000002414776X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268760"/>
            <a:ext cx="542613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87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395536" y="1916832"/>
            <a:ext cx="2952328" cy="288032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När diskurserna är motstridiga:</a:t>
            </a: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 inte kunna försvara sig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Bildobjekt 6" descr="iStock_000011624702X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836712"/>
            <a:ext cx="4025900" cy="4813300"/>
          </a:xfrm>
          <a:prstGeom prst="rect">
            <a:avLst/>
          </a:prstGeom>
        </p:spPr>
      </p:pic>
      <p:sp>
        <p:nvSpPr>
          <p:cNvPr id="6" name="Rätvinklig triangel 5"/>
          <p:cNvSpPr/>
          <p:nvPr/>
        </p:nvSpPr>
        <p:spPr>
          <a:xfrm rot="10800000" flipV="1">
            <a:off x="7596336" y="5085184"/>
            <a:ext cx="1152128" cy="936104"/>
          </a:xfrm>
          <a:prstGeom prst="rtTriangl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EJ VISAD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9641605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611560" y="1124744"/>
            <a:ext cx="2952328" cy="4176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När diskurserna</a:t>
            </a:r>
            <a:r>
              <a:rPr kumimoji="0" lang="sv-SE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avpersonifierar: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32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</a:t>
            </a:r>
            <a:r>
              <a:rPr kumimoji="0" lang="sv-SE" sz="32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endast tilltalas som en funktion och inte som en person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Bildobjekt 6" descr="iStock_000008093397X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48680"/>
            <a:ext cx="3384376" cy="5070585"/>
          </a:xfrm>
          <a:prstGeom prst="rect">
            <a:avLst/>
          </a:prstGeom>
        </p:spPr>
      </p:pic>
      <p:sp>
        <p:nvSpPr>
          <p:cNvPr id="4" name="Rätvinklig triangel 3"/>
          <p:cNvSpPr/>
          <p:nvPr/>
        </p:nvSpPr>
        <p:spPr>
          <a:xfrm rot="10800000" flipV="1">
            <a:off x="7596336" y="5157192"/>
            <a:ext cx="1152128" cy="936104"/>
          </a:xfrm>
          <a:prstGeom prst="rtTriangl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EJ VISAD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4904957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-36512" y="1412776"/>
            <a:ext cx="9180512" cy="1786210"/>
          </a:xfrm>
        </p:spPr>
        <p:txBody>
          <a:bodyPr>
            <a:normAutofit/>
          </a:bodyPr>
          <a:lstStyle/>
          <a:p>
            <a:r>
              <a:rPr lang="sv-SE" dirty="0" smtClean="0"/>
              <a:t>Allt är </a:t>
            </a:r>
            <a:r>
              <a:rPr lang="sv-SE" dirty="0" smtClean="0">
                <a:solidFill>
                  <a:srgbClr val="FF9900"/>
                </a:solidFill>
              </a:rPr>
              <a:t>inte</a:t>
            </a:r>
            <a:r>
              <a:rPr lang="sv-SE" dirty="0" smtClean="0"/>
              <a:t> diskurs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5" name="Rubrik 2"/>
          <p:cNvSpPr txBox="1">
            <a:spLocks/>
          </p:cNvSpPr>
          <p:nvPr/>
        </p:nvSpPr>
        <p:spPr>
          <a:xfrm>
            <a:off x="-36512" y="3068960"/>
            <a:ext cx="9180512" cy="178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Allt </a:t>
            </a:r>
            <a:r>
              <a:rPr lang="sv-SE" dirty="0" smtClean="0">
                <a:solidFill>
                  <a:srgbClr val="FF9900"/>
                </a:solidFill>
              </a:rPr>
              <a:t>är</a:t>
            </a:r>
            <a:r>
              <a:rPr lang="sv-SE" dirty="0" smtClean="0"/>
              <a:t> diskurs</a:t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26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395536" y="1124744"/>
            <a:ext cx="2952328" cy="43924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När diskurserna</a:t>
            </a:r>
            <a:r>
              <a:rPr kumimoji="0" lang="sv-SE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blockerar handling: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32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</a:t>
            </a:r>
            <a:r>
              <a:rPr kumimoji="0" lang="sv-SE" sz="32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 kunna agera i enlighet med sitt kunnande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16" y="1268760"/>
            <a:ext cx="5048785" cy="3672408"/>
          </a:xfrm>
          <a:prstGeom prst="rect">
            <a:avLst/>
          </a:prstGeom>
        </p:spPr>
      </p:pic>
      <p:sp>
        <p:nvSpPr>
          <p:cNvPr id="4" name="Rätvinklig triangel 3"/>
          <p:cNvSpPr/>
          <p:nvPr/>
        </p:nvSpPr>
        <p:spPr>
          <a:xfrm rot="10800000" flipV="1">
            <a:off x="7596336" y="5157192"/>
            <a:ext cx="1152128" cy="936104"/>
          </a:xfrm>
          <a:prstGeom prst="rtTriangl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EJ VISAD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0535620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>
          <a:xfrm>
            <a:off x="395536" y="1124744"/>
            <a:ext cx="2952328" cy="43924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När diskurserna </a:t>
            </a:r>
            <a:r>
              <a:rPr kumimoji="0" lang="sv-SE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blockerar lösningar: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3200" b="1" noProof="0" dirty="0" smtClean="0">
              <a:latin typeface="+mj-lt"/>
              <a:ea typeface="+mj-ea"/>
              <a:cs typeface="+mj-cs"/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Att inte komma </a:t>
            </a:r>
            <a:r>
              <a:rPr lang="sv-SE" sz="3200" b="1" dirty="0">
                <a:solidFill>
                  <a:srgbClr val="C00000"/>
                </a:solidFill>
              </a:rPr>
              <a:t>tillrätta med verksamhetens </a:t>
            </a:r>
            <a:r>
              <a:rPr lang="sv-SE" sz="3200" b="1" dirty="0" smtClean="0">
                <a:solidFill>
                  <a:srgbClr val="C00000"/>
                </a:solidFill>
              </a:rPr>
              <a:t>problem</a:t>
            </a:r>
            <a:endParaRPr lang="sv-SE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Lisbeth\Downloads\Hi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" b="3269"/>
          <a:stretch/>
        </p:blipFill>
        <p:spPr bwMode="auto">
          <a:xfrm>
            <a:off x="3859104" y="940356"/>
            <a:ext cx="4805946" cy="46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ätvinklig triangel 4"/>
          <p:cNvSpPr/>
          <p:nvPr/>
        </p:nvSpPr>
        <p:spPr>
          <a:xfrm rot="10800000" flipV="1">
            <a:off x="7596336" y="5157192"/>
            <a:ext cx="1152128" cy="936104"/>
          </a:xfrm>
          <a:prstGeom prst="rtTriangl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EJ VISAD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9801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51520" y="1988840"/>
            <a:ext cx="3384376" cy="31683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Övergripande</a:t>
            </a:r>
            <a:r>
              <a:rPr kumimoji="0" lang="sv-SE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risk:</a:t>
            </a:r>
            <a:endParaRPr kumimoji="0" lang="sv-SE" sz="3200" b="1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32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</a:t>
            </a:r>
            <a:r>
              <a:rPr kumimoji="0" lang="sv-SE" sz="32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bli någon man inte vill vara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1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Bildobjekt 8" descr="iStock_000013417665X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908720"/>
            <a:ext cx="4896544" cy="46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330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1"/>
          <a:stretch/>
        </p:blipFill>
        <p:spPr>
          <a:xfrm>
            <a:off x="5220072" y="1772816"/>
            <a:ext cx="3695195" cy="3473652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sv-SE" sz="4800" b="1" dirty="0" smtClean="0">
                <a:solidFill>
                  <a:srgbClr val="C00000"/>
                </a:solidFill>
              </a:rPr>
              <a:t>Varför viktigt?</a:t>
            </a:r>
            <a:endParaRPr lang="sv-SE" sz="4800" b="1" dirty="0">
              <a:solidFill>
                <a:srgbClr val="C00000"/>
              </a:solidFill>
            </a:endParaRPr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>
          <a:xfrm>
            <a:off x="251519" y="1628800"/>
            <a:ext cx="866374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smtClean="0">
                <a:solidFill>
                  <a:srgbClr val="003300"/>
                </a:solidFill>
              </a:rPr>
              <a:t>Världen accelererar</a:t>
            </a:r>
          </a:p>
          <a:p>
            <a:r>
              <a:rPr lang="sv-SE" sz="2400" dirty="0" smtClean="0">
                <a:solidFill>
                  <a:srgbClr val="003300"/>
                </a:solidFill>
              </a:rPr>
              <a:t>Ständigt nya situationer</a:t>
            </a:r>
          </a:p>
          <a:p>
            <a:r>
              <a:rPr lang="sv-SE" sz="2400" dirty="0" smtClean="0">
                <a:solidFill>
                  <a:srgbClr val="003300"/>
                </a:solidFill>
              </a:rPr>
              <a:t>Komplexiteten ökar</a:t>
            </a:r>
          </a:p>
          <a:p>
            <a:r>
              <a:rPr lang="sv-SE" sz="2400" b="1" i="1" dirty="0" smtClean="0">
                <a:solidFill>
                  <a:srgbClr val="C00000"/>
                </a:solidFill>
              </a:rPr>
              <a:t>Vem kan jag vara i den här situationen?</a:t>
            </a:r>
          </a:p>
          <a:p>
            <a:endParaRPr lang="sv-SE" sz="2400" dirty="0" smtClean="0">
              <a:solidFill>
                <a:srgbClr val="990033"/>
              </a:solidFill>
            </a:endParaRPr>
          </a:p>
          <a:p>
            <a:r>
              <a:rPr lang="sv-SE" sz="2400" dirty="0" smtClean="0">
                <a:solidFill>
                  <a:srgbClr val="003300"/>
                </a:solidFill>
              </a:rPr>
              <a:t>Arbete och liv flyter samman</a:t>
            </a:r>
          </a:p>
          <a:p>
            <a:r>
              <a:rPr lang="sv-SE" sz="2400" b="1" i="1" dirty="0" smtClean="0">
                <a:solidFill>
                  <a:srgbClr val="C00000"/>
                </a:solidFill>
              </a:rPr>
              <a:t>Vem blir jag när jag gör så här?</a:t>
            </a:r>
          </a:p>
          <a:p>
            <a:endParaRPr lang="sv-SE" sz="2800" i="1" dirty="0" smtClean="0">
              <a:solidFill>
                <a:srgbClr val="990033"/>
              </a:solidFill>
            </a:endParaRPr>
          </a:p>
          <a:p>
            <a:r>
              <a:rPr lang="sv-SE" b="1" i="1" dirty="0" smtClean="0">
                <a:solidFill>
                  <a:srgbClr val="C00000"/>
                </a:solidFill>
              </a:rPr>
              <a:t>Mer betydelsefullt och allt svårare</a:t>
            </a:r>
          </a:p>
        </p:txBody>
      </p:sp>
    </p:spTree>
    <p:extLst>
      <p:ext uri="{BB962C8B-B14F-4D97-AF65-F5344CB8AC3E}">
        <p14:creationId xmlns:p14="http://schemas.microsoft.com/office/powerpoint/2010/main" val="42561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sv-SE" sz="4800" b="1" dirty="0" smtClean="0">
                <a:solidFill>
                  <a:srgbClr val="C00000"/>
                </a:solidFill>
              </a:rPr>
              <a:t>Varför ohälsosamt?</a:t>
            </a:r>
            <a:endParaRPr lang="sv-SE" sz="4800" b="1" dirty="0">
              <a:solidFill>
                <a:srgbClr val="C00000"/>
              </a:solidFill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395536" y="1744217"/>
            <a:ext cx="8424936" cy="4133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65650">
              <a:spcBef>
                <a:spcPts val="1200"/>
              </a:spcBef>
              <a:spcAft>
                <a:spcPts val="1800"/>
              </a:spcAft>
            </a:pPr>
            <a:r>
              <a:rPr kumimoji="0" lang="sv-SE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Att inte kunna</a:t>
            </a:r>
            <a:r>
              <a:rPr kumimoji="0" lang="sv-SE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få ihop en berättelse om sig själv som hänger samman – en identitet man kan leva med </a:t>
            </a:r>
            <a:r>
              <a:rPr lang="sv-SE" sz="2400" dirty="0"/>
              <a:t>– kan </a:t>
            </a:r>
            <a:r>
              <a:rPr kumimoji="0" lang="sv-SE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leda till:</a:t>
            </a:r>
          </a:p>
          <a:p>
            <a:pPr marL="1994400" lvl="2" indent="-514350">
              <a:spcBef>
                <a:spcPts val="1200"/>
              </a:spcBef>
              <a:buFont typeface="Arial" pitchFamily="34" charset="0"/>
              <a:buChar char="•"/>
            </a:pPr>
            <a:r>
              <a:rPr lang="sv-SE" sz="2400" dirty="0" smtClean="0"/>
              <a:t>Oro</a:t>
            </a:r>
          </a:p>
          <a:p>
            <a:pPr marL="1994400" lvl="2" indent="-514350">
              <a:spcBef>
                <a:spcPts val="1200"/>
              </a:spcBef>
              <a:buFont typeface="Arial" pitchFamily="34" charset="0"/>
              <a:buChar char="•"/>
            </a:pPr>
            <a:r>
              <a:rPr lang="sv-SE" sz="2400" dirty="0" smtClean="0"/>
              <a:t>Sömnsvårigheter</a:t>
            </a:r>
          </a:p>
          <a:p>
            <a:pPr marL="1994400" lvl="2" indent="-514350">
              <a:spcBef>
                <a:spcPts val="1200"/>
              </a:spcBef>
              <a:buFont typeface="Arial" pitchFamily="34" charset="0"/>
              <a:buChar char="•"/>
            </a:pPr>
            <a:r>
              <a:rPr lang="sv-SE" sz="2400" dirty="0" smtClean="0"/>
              <a:t>Nedstämdhet</a:t>
            </a:r>
            <a:endParaRPr lang="sv-SE" sz="2400" dirty="0"/>
          </a:p>
          <a:p>
            <a:pPr marL="1994400" lvl="2" indent="-514350">
              <a:spcBef>
                <a:spcPts val="1200"/>
              </a:spcBef>
              <a:buFont typeface="Arial" pitchFamily="34" charset="0"/>
              <a:buChar char="•"/>
            </a:pPr>
            <a:r>
              <a:rPr lang="sv-SE" sz="2400" baseline="0" dirty="0" smtClean="0"/>
              <a:t>Depression</a:t>
            </a:r>
          </a:p>
          <a:p>
            <a:pPr marL="1994400" lvl="2" indent="-514350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sv-SE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Ångest</a:t>
            </a:r>
            <a:endParaRPr lang="sv-SE" sz="2400" dirty="0"/>
          </a:p>
        </p:txBody>
      </p:sp>
      <p:sp>
        <p:nvSpPr>
          <p:cNvPr id="5" name="Rektangel med rundade hörn 4"/>
          <p:cNvSpPr/>
          <p:nvPr/>
        </p:nvSpPr>
        <p:spPr>
          <a:xfrm rot="269524">
            <a:off x="5242954" y="3697700"/>
            <a:ext cx="3228149" cy="1127846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/>
              <a:t>Samma symtom som stress kan ge…</a:t>
            </a:r>
            <a:endParaRPr lang="sv-SE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sv-SE" dirty="0" smtClean="0"/>
              <a:t>Vad blir det för skillnad?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04864"/>
            <a:ext cx="4906888" cy="331236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sv-SE" sz="2800" dirty="0" smtClean="0">
                <a:solidFill>
                  <a:srgbClr val="4D4D4D"/>
                </a:solidFill>
              </a:rPr>
              <a:t>Systemiskt - ej personligt</a:t>
            </a:r>
          </a:p>
          <a:p>
            <a:pPr>
              <a:spcAft>
                <a:spcPts val="1800"/>
              </a:spcAft>
            </a:pPr>
            <a:r>
              <a:rPr lang="sv-SE" sz="2800" dirty="0" smtClean="0">
                <a:solidFill>
                  <a:srgbClr val="4D4D4D"/>
                </a:solidFill>
              </a:rPr>
              <a:t>Gemensam angelägenhet</a:t>
            </a:r>
          </a:p>
          <a:p>
            <a:pPr>
              <a:spcAft>
                <a:spcPts val="1800"/>
              </a:spcAft>
            </a:pPr>
            <a:r>
              <a:rPr lang="sv-SE" sz="2800" dirty="0" smtClean="0">
                <a:solidFill>
                  <a:srgbClr val="4D4D4D"/>
                </a:solidFill>
              </a:rPr>
              <a:t>Fokus på hur arbetet organiseras och genomförs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48" y="1392155"/>
            <a:ext cx="3147814" cy="41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467544" y="1412776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dirty="0" smtClean="0"/>
              <a:t>Paus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1342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lang="sv-SE" dirty="0" smtClean="0"/>
              <a:t>Tillit som styrning</a:t>
            </a: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539552" y="2780928"/>
            <a:ext cx="8182669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900" b="1" dirty="0" smtClean="0">
                <a:solidFill>
                  <a:srgbClr val="DE7400"/>
                </a:solidFill>
              </a:rPr>
              <a:t>Niels Thygesen &amp; No Emil Sjöberg </a:t>
            </a:r>
            <a:r>
              <a:rPr lang="sv-SE" sz="2900" b="1" dirty="0" err="1">
                <a:solidFill>
                  <a:srgbClr val="DE7400"/>
                </a:solidFill>
              </a:rPr>
              <a:t>K</a:t>
            </a:r>
            <a:r>
              <a:rPr lang="sv-SE" sz="2900" b="1" dirty="0" err="1" smtClean="0">
                <a:solidFill>
                  <a:srgbClr val="DE7400"/>
                </a:solidFill>
              </a:rPr>
              <a:t>ampmann</a:t>
            </a:r>
            <a:endParaRPr lang="sv-SE" sz="2900" b="1" dirty="0" smtClean="0">
              <a:solidFill>
                <a:srgbClr val="DE7400"/>
              </a:solidFill>
            </a:endParaRPr>
          </a:p>
          <a:p>
            <a:endParaRPr lang="sv-SE" sz="2900" i="1" dirty="0" smtClean="0"/>
          </a:p>
          <a:p>
            <a:r>
              <a:rPr lang="sv-SE" sz="2900" i="1" dirty="0" err="1" smtClean="0"/>
              <a:t>Tillid</a:t>
            </a:r>
            <a:r>
              <a:rPr lang="sv-SE" sz="2900" i="1" dirty="0" smtClean="0"/>
              <a:t> på </a:t>
            </a:r>
            <a:r>
              <a:rPr lang="sv-SE" sz="2900" i="1" dirty="0" err="1" smtClean="0"/>
              <a:t>bundlinjen</a:t>
            </a:r>
            <a:r>
              <a:rPr lang="sv-SE" sz="2900" i="1" dirty="0" smtClean="0"/>
              <a:t>. Offentlige </a:t>
            </a:r>
            <a:r>
              <a:rPr lang="sv-SE" sz="2900" i="1" dirty="0" err="1" smtClean="0"/>
              <a:t>ledere</a:t>
            </a:r>
            <a:r>
              <a:rPr lang="sv-SE" sz="2900" i="1" dirty="0" smtClean="0"/>
              <a:t> går nye </a:t>
            </a:r>
            <a:r>
              <a:rPr lang="sv-SE" sz="2900" i="1" dirty="0" err="1" smtClean="0"/>
              <a:t>veje</a:t>
            </a:r>
            <a:r>
              <a:rPr lang="sv-SE" sz="2900" i="1" dirty="0" smtClean="0"/>
              <a:t>.</a:t>
            </a:r>
          </a:p>
          <a:p>
            <a:endParaRPr lang="sv-SE" sz="3100" dirty="0" smtClean="0"/>
          </a:p>
          <a:p>
            <a:r>
              <a:rPr lang="sv-SE" sz="2200" dirty="0" smtClean="0"/>
              <a:t>Gyldendal Public, Köpenhamn, 2013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34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Ambitionen att ta det bästa av två världar</a:t>
            </a:r>
          </a:p>
          <a:p>
            <a:pPr lvl="1"/>
            <a:r>
              <a:rPr lang="sv-SE" dirty="0" smtClean="0"/>
              <a:t>Det offentligas stabilitet</a:t>
            </a:r>
          </a:p>
          <a:p>
            <a:pPr lvl="1"/>
            <a:r>
              <a:rPr lang="sv-SE" dirty="0" smtClean="0"/>
              <a:t>Marknadens kundorientering </a:t>
            </a:r>
          </a:p>
          <a:p>
            <a:pPr marL="457200" lvl="1" indent="0">
              <a:buNone/>
            </a:pPr>
            <a:endParaRPr lang="sv-SE" dirty="0" smtClean="0"/>
          </a:p>
          <a:p>
            <a:pPr lvl="1"/>
            <a:r>
              <a:rPr lang="sv-SE" dirty="0" smtClean="0"/>
              <a:t>Regler / byråkrati</a:t>
            </a:r>
            <a:endParaRPr lang="sv-SE" dirty="0"/>
          </a:p>
          <a:p>
            <a:pPr lvl="1"/>
            <a:r>
              <a:rPr lang="sv-SE" dirty="0" smtClean="0"/>
              <a:t>Kontrakt / konkurrens 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New Public Management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26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3917032"/>
          </a:xfrm>
        </p:spPr>
        <p:txBody>
          <a:bodyPr/>
          <a:lstStyle/>
          <a:p>
            <a:r>
              <a:rPr lang="sv-SE" dirty="0" smtClean="0"/>
              <a:t>Funkar när:</a:t>
            </a:r>
          </a:p>
          <a:p>
            <a:pPr lvl="1"/>
            <a:r>
              <a:rPr lang="sv-SE" sz="2400" dirty="0"/>
              <a:t>U</a:t>
            </a:r>
            <a:r>
              <a:rPr lang="sv-SE" sz="2400" dirty="0" smtClean="0"/>
              <a:t>ppgiften är enkel</a:t>
            </a:r>
            <a:r>
              <a:rPr lang="sv-SE" sz="2400" dirty="0"/>
              <a:t> </a:t>
            </a:r>
            <a:r>
              <a:rPr lang="sv-SE" sz="2400" dirty="0" smtClean="0"/>
              <a:t>och återkommande</a:t>
            </a:r>
          </a:p>
          <a:p>
            <a:pPr lvl="1"/>
            <a:r>
              <a:rPr lang="sv-SE" sz="2400" dirty="0" smtClean="0"/>
              <a:t>Arbetet är vertikalt orienterat</a:t>
            </a:r>
            <a:br>
              <a:rPr lang="sv-SE" sz="2400" dirty="0" smtClean="0"/>
            </a:br>
            <a:endParaRPr lang="sv-SE" sz="2400" dirty="0" smtClean="0"/>
          </a:p>
          <a:p>
            <a:r>
              <a:rPr lang="sv-SE" dirty="0" smtClean="0"/>
              <a:t>Men inte när:</a:t>
            </a:r>
          </a:p>
          <a:p>
            <a:pPr lvl="1"/>
            <a:r>
              <a:rPr lang="sv-SE" sz="2400" dirty="0" smtClean="0"/>
              <a:t>Uppgiften är komplex</a:t>
            </a:r>
          </a:p>
          <a:p>
            <a:pPr lvl="1"/>
            <a:r>
              <a:rPr lang="sv-SE" sz="2400" dirty="0" smtClean="0"/>
              <a:t>Arbetet kräver horisontellt samarbete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</a:t>
            </a:r>
            <a:r>
              <a:rPr lang="sv-SE" dirty="0" smtClean="0"/>
              <a:t>egler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67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Observation – de kontaktar inte FHV</a:t>
            </a:r>
          </a:p>
          <a:p>
            <a:r>
              <a:rPr lang="sv-SE" dirty="0" smtClean="0"/>
              <a:t>Tolkning – motstånd</a:t>
            </a:r>
          </a:p>
          <a:p>
            <a:r>
              <a:rPr lang="sv-SE" dirty="0" smtClean="0"/>
              <a:t>Erfarenhet ?? – chefernas av FHV</a:t>
            </a:r>
          </a:p>
          <a:p>
            <a:pPr lvl="2"/>
            <a:r>
              <a:rPr lang="sv-SE" dirty="0" smtClean="0"/>
              <a:t>Vilken diskurs ligger bakom FHVs erbjudande?</a:t>
            </a:r>
          </a:p>
          <a:p>
            <a:pPr lvl="2"/>
            <a:r>
              <a:rPr lang="sv-SE" dirty="0" smtClean="0"/>
              <a:t>Hur stämmer den med chefernas diskurs om vilket behov man tycker sig ha / vill betala för?</a:t>
            </a:r>
          </a:p>
          <a:p>
            <a:pPr lvl="2"/>
            <a:r>
              <a:rPr lang="sv-SE" dirty="0" smtClean="0"/>
              <a:t>Vad gör erbjudandet med verksamheten?</a:t>
            </a:r>
          </a:p>
          <a:p>
            <a:pPr lvl="2"/>
            <a:r>
              <a:rPr lang="sv-SE" dirty="0" smtClean="0"/>
              <a:t>Vad gör det med chefen / medarbetaren?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Ex: Kontakta FHV förebyggande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35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91703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För att minska kontrollen läggs den på enheten</a:t>
            </a:r>
          </a:p>
          <a:p>
            <a:pPr lvl="1"/>
            <a:r>
              <a:rPr lang="sv-SE" sz="2400" dirty="0"/>
              <a:t>Låg kunskap</a:t>
            </a:r>
          </a:p>
          <a:p>
            <a:pPr lvl="1"/>
            <a:r>
              <a:rPr lang="sv-SE" sz="2400" dirty="0" smtClean="0"/>
              <a:t>Låg motivation</a:t>
            </a:r>
          </a:p>
          <a:p>
            <a:pPr lvl="1"/>
            <a:r>
              <a:rPr lang="sv-SE" sz="2400" dirty="0" smtClean="0"/>
              <a:t>Mindre tid för kärnuppgiften</a:t>
            </a:r>
          </a:p>
          <a:p>
            <a:pPr lvl="1"/>
            <a:r>
              <a:rPr lang="sv-SE" sz="2400" dirty="0" smtClean="0"/>
              <a:t>Fler regler </a:t>
            </a:r>
            <a:r>
              <a:rPr lang="sv-SE" sz="2400" dirty="0" err="1" smtClean="0"/>
              <a:t>pga</a:t>
            </a:r>
            <a:r>
              <a:rPr lang="sv-SE" sz="2400" dirty="0" smtClean="0"/>
              <a:t> minskad effektivitet (!)</a:t>
            </a:r>
            <a:br>
              <a:rPr lang="sv-SE" sz="2400" dirty="0" smtClean="0"/>
            </a:br>
            <a:endParaRPr lang="sv-SE" sz="2400" dirty="0" smtClean="0"/>
          </a:p>
          <a:p>
            <a:r>
              <a:rPr lang="sv-SE" dirty="0" smtClean="0"/>
              <a:t>Den som beslutar om regler och kontroll</a:t>
            </a:r>
          </a:p>
          <a:p>
            <a:pPr lvl="1"/>
            <a:r>
              <a:rPr lang="sv-SE" sz="2400" dirty="0" smtClean="0"/>
              <a:t>Kommer allt längre från verksamheten</a:t>
            </a:r>
          </a:p>
          <a:p>
            <a:pPr lvl="1"/>
            <a:r>
              <a:rPr lang="sv-SE" sz="2400" dirty="0" smtClean="0"/>
              <a:t>Ackumulerat inte möjligt att veta vad siffrorna visar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Regler kräver kontroll</a:t>
            </a:r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 rot="420000" flipH="1">
            <a:off x="5982643" y="2517893"/>
            <a:ext cx="2826879" cy="87022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/>
              <a:t>Kontroll baserad på okunskap</a:t>
            </a:r>
            <a:endParaRPr lang="sv-SE" sz="2400" dirty="0"/>
          </a:p>
        </p:txBody>
      </p:sp>
      <p:sp>
        <p:nvSpPr>
          <p:cNvPr id="5" name="Rektangel med rundade hörn 4"/>
          <p:cNvSpPr/>
          <p:nvPr/>
        </p:nvSpPr>
        <p:spPr>
          <a:xfrm rot="420000" flipH="1">
            <a:off x="6912165" y="4551982"/>
            <a:ext cx="1920520" cy="57886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/>
              <a:t>Meningslös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89976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493095"/>
          </a:xfrm>
        </p:spPr>
        <p:txBody>
          <a:bodyPr/>
          <a:lstStyle/>
          <a:p>
            <a:r>
              <a:rPr lang="sv-SE" dirty="0" smtClean="0"/>
              <a:t>Mellan privat &amp; privat</a:t>
            </a:r>
          </a:p>
          <a:p>
            <a:pPr lvl="1"/>
            <a:r>
              <a:rPr lang="sv-SE" sz="2400" dirty="0" smtClean="0"/>
              <a:t>Driver på standardiseringen för att kunna jämföra</a:t>
            </a:r>
          </a:p>
          <a:p>
            <a:pPr lvl="1"/>
            <a:r>
              <a:rPr lang="sv-SE" sz="2400" dirty="0" smtClean="0"/>
              <a:t>Driver upp kostnaderna för att beskriva verksamheten</a:t>
            </a:r>
          </a:p>
          <a:p>
            <a:pPr lvl="1"/>
            <a:endParaRPr lang="sv-SE" sz="2400" dirty="0"/>
          </a:p>
          <a:p>
            <a:r>
              <a:rPr lang="sv-SE" dirty="0" smtClean="0"/>
              <a:t>Mellan privat &amp; offentlig</a:t>
            </a:r>
          </a:p>
          <a:p>
            <a:pPr lvl="1"/>
            <a:r>
              <a:rPr lang="sv-SE" sz="2400" dirty="0" smtClean="0"/>
              <a:t>Det offentliga måste standardisera och beskriva</a:t>
            </a:r>
          </a:p>
          <a:p>
            <a:pPr lvl="1"/>
            <a:r>
              <a:rPr lang="sv-SE" sz="2400" dirty="0" smtClean="0"/>
              <a:t>Det enkla kan göras effektivt = blir attraktivt</a:t>
            </a:r>
          </a:p>
          <a:p>
            <a:pPr lvl="1"/>
            <a:r>
              <a:rPr lang="sv-SE" sz="2400" dirty="0" smtClean="0"/>
              <a:t>Det komplexa blir ineffektivt = stannar</a:t>
            </a:r>
          </a:p>
          <a:p>
            <a:pPr marL="857250" lvl="2" indent="0">
              <a:buNone/>
            </a:pPr>
            <a:r>
              <a:rPr lang="sv-SE" i="1" dirty="0" smtClean="0">
                <a:solidFill>
                  <a:srgbClr val="C00000"/>
                </a:solidFill>
              </a:rPr>
              <a:t>=&gt; </a:t>
            </a:r>
            <a:r>
              <a:rPr lang="sv-SE" i="1" dirty="0" smtClean="0"/>
              <a:t>inte på lika villkor</a:t>
            </a:r>
            <a:endParaRPr lang="sv-SE" i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Kontrakt</a:t>
            </a:r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 rot="420000" flipH="1">
            <a:off x="5680432" y="1572395"/>
            <a:ext cx="1399308" cy="55020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/>
              <a:t>Sämre?</a:t>
            </a:r>
            <a:endParaRPr lang="sv-SE" sz="2400" dirty="0"/>
          </a:p>
        </p:txBody>
      </p:sp>
      <p:sp>
        <p:nvSpPr>
          <p:cNvPr id="5" name="Rektangel med rundade hörn 4"/>
          <p:cNvSpPr/>
          <p:nvPr/>
        </p:nvSpPr>
        <p:spPr>
          <a:xfrm rot="420000" flipH="1">
            <a:off x="7716381" y="2088673"/>
            <a:ext cx="1399308" cy="55020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/>
              <a:t>Dyrare?</a:t>
            </a:r>
            <a:endParaRPr lang="sv-SE" sz="2400" dirty="0"/>
          </a:p>
        </p:txBody>
      </p:sp>
      <p:sp>
        <p:nvSpPr>
          <p:cNvPr id="6" name="Rektangel med rundade hörn 5"/>
          <p:cNvSpPr/>
          <p:nvPr/>
        </p:nvSpPr>
        <p:spPr>
          <a:xfrm rot="420000" flipH="1">
            <a:off x="7071102" y="4725032"/>
            <a:ext cx="1959932" cy="77657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/>
              <a:t>Mot pigga gaseller</a:t>
            </a:r>
            <a:endParaRPr lang="sv-SE" sz="2400" dirty="0"/>
          </a:p>
        </p:txBody>
      </p:sp>
      <p:sp>
        <p:nvSpPr>
          <p:cNvPr id="7" name="Rektangel med rundade hörn 6"/>
          <p:cNvSpPr/>
          <p:nvPr/>
        </p:nvSpPr>
        <p:spPr>
          <a:xfrm rot="420000" flipH="1">
            <a:off x="6802902" y="3491114"/>
            <a:ext cx="2250712" cy="81138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/>
              <a:t>Skapar en trött papperstiger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2382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i="1" dirty="0" smtClean="0"/>
              <a:t>”Båda principerna har tillämpats så grundligt och i en sådan omfattning att gränsen för dess effektiviseringspotential har överskridits.” </a:t>
            </a:r>
          </a:p>
          <a:p>
            <a:pPr marL="0" indent="0" algn="ctr">
              <a:buNone/>
            </a:pPr>
            <a:endParaRPr lang="sv-SE" i="1" dirty="0" smtClean="0"/>
          </a:p>
          <a:p>
            <a:pPr marL="0" indent="0" algn="ctr">
              <a:buNone/>
            </a:pPr>
            <a:r>
              <a:rPr lang="sv-SE" i="1" dirty="0" smtClean="0">
                <a:solidFill>
                  <a:srgbClr val="C00000"/>
                </a:solidFill>
              </a:rPr>
              <a:t>Mindre verksamhet för mer pengar!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Effekt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plats för tillit</a:t>
            </a:r>
            <a:endParaRPr lang="sv-SE" dirty="0"/>
          </a:p>
        </p:txBody>
      </p:sp>
      <p:grpSp>
        <p:nvGrpSpPr>
          <p:cNvPr id="23" name="Grupp 22"/>
          <p:cNvGrpSpPr/>
          <p:nvPr/>
        </p:nvGrpSpPr>
        <p:grpSpPr>
          <a:xfrm>
            <a:off x="2376000" y="1318032"/>
            <a:ext cx="4332946" cy="4558751"/>
            <a:chOff x="2376000" y="1148756"/>
            <a:chExt cx="4431088" cy="4728028"/>
          </a:xfrm>
        </p:grpSpPr>
        <p:sp>
          <p:nvSpPr>
            <p:cNvPr id="5" name="Ellips 4"/>
            <p:cNvSpPr/>
            <p:nvPr/>
          </p:nvSpPr>
          <p:spPr>
            <a:xfrm>
              <a:off x="2376000" y="1484784"/>
              <a:ext cx="4392000" cy="4392000"/>
            </a:xfrm>
            <a:prstGeom prst="ellipse">
              <a:avLst/>
            </a:prstGeom>
            <a:gradFill flip="none" rotWithShape="1">
              <a:gsLst>
                <a:gs pos="43000">
                  <a:srgbClr val="DDEBCF"/>
                </a:gs>
                <a:gs pos="72000">
                  <a:srgbClr val="9CB86E"/>
                </a:gs>
                <a:gs pos="89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Ellips 3"/>
            <p:cNvSpPr/>
            <p:nvPr/>
          </p:nvSpPr>
          <p:spPr>
            <a:xfrm>
              <a:off x="3564000" y="2636912"/>
              <a:ext cx="2016000" cy="2016000"/>
            </a:xfrm>
            <a:prstGeom prst="ellipse">
              <a:avLst/>
            </a:prstGeom>
            <a:solidFill>
              <a:srgbClr val="0066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 smtClean="0"/>
                <a:t>Effektiviserings-mix</a:t>
              </a:r>
              <a:endParaRPr lang="sv-SE" sz="1400" dirty="0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2376000" y="1700808"/>
              <a:ext cx="439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1" dirty="0" smtClean="0"/>
                <a:t>Tillit</a:t>
              </a:r>
              <a:endParaRPr lang="sv-SE" b="1" dirty="0" smtClean="0"/>
            </a:p>
            <a:p>
              <a:pPr algn="ctr"/>
              <a:r>
                <a:rPr lang="sv-SE" sz="1600" dirty="0" smtClean="0"/>
                <a:t>Öka social kapital</a:t>
              </a:r>
            </a:p>
            <a:p>
              <a:pPr algn="ctr"/>
              <a:r>
                <a:rPr lang="sv-SE" sz="1600" dirty="0" smtClean="0"/>
                <a:t>Minimera transaktionskostnaderna</a:t>
              </a:r>
              <a:endParaRPr lang="sv-SE" sz="1600" dirty="0"/>
            </a:p>
          </p:txBody>
        </p:sp>
        <p:sp>
          <p:nvSpPr>
            <p:cNvPr id="8" name="textruta 7"/>
            <p:cNvSpPr txBox="1"/>
            <p:nvPr/>
          </p:nvSpPr>
          <p:spPr>
            <a:xfrm rot="3424747">
              <a:off x="2210197" y="4300653"/>
              <a:ext cx="19728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1" dirty="0" smtClean="0"/>
                <a:t>Regel</a:t>
              </a:r>
            </a:p>
            <a:p>
              <a:pPr algn="ctr"/>
              <a:r>
                <a:rPr lang="sv-SE" sz="1600" dirty="0" smtClean="0"/>
                <a:t>Upprepning</a:t>
              </a:r>
              <a:endParaRPr lang="sv-SE" sz="1600" dirty="0"/>
            </a:p>
          </p:txBody>
        </p:sp>
        <p:sp>
          <p:nvSpPr>
            <p:cNvPr id="9" name="textruta 8"/>
            <p:cNvSpPr txBox="1"/>
            <p:nvPr/>
          </p:nvSpPr>
          <p:spPr>
            <a:xfrm rot="18337475">
              <a:off x="4783976" y="4305954"/>
              <a:ext cx="2132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1" dirty="0" smtClean="0"/>
                <a:t>Kontrakt</a:t>
              </a:r>
            </a:p>
            <a:p>
              <a:pPr algn="ctr"/>
              <a:r>
                <a:rPr lang="sv-SE" sz="1600" dirty="0" smtClean="0"/>
                <a:t>”Bäst och billigast”</a:t>
              </a:r>
              <a:endParaRPr lang="sv-SE" sz="1600" dirty="0"/>
            </a:p>
          </p:txBody>
        </p:sp>
        <p:cxnSp>
          <p:nvCxnSpPr>
            <p:cNvPr id="11" name="Rak 10"/>
            <p:cNvCxnSpPr/>
            <p:nvPr/>
          </p:nvCxnSpPr>
          <p:spPr>
            <a:xfrm>
              <a:off x="3131840" y="2852936"/>
              <a:ext cx="504056" cy="28803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Rak 13"/>
            <p:cNvCxnSpPr/>
            <p:nvPr/>
          </p:nvCxnSpPr>
          <p:spPr>
            <a:xfrm flipV="1">
              <a:off x="5580000" y="2918179"/>
              <a:ext cx="504000" cy="288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Rak 17"/>
            <p:cNvCxnSpPr/>
            <p:nvPr/>
          </p:nvCxnSpPr>
          <p:spPr>
            <a:xfrm>
              <a:off x="4572000" y="4725200"/>
              <a:ext cx="0" cy="50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415088" y="1148756"/>
              <a:ext cx="43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1" dirty="0" smtClean="0"/>
                <a:t>Riskeffektivitet</a:t>
              </a:r>
              <a:endParaRPr lang="sv-SE" b="1" dirty="0" smtClean="0"/>
            </a:p>
          </p:txBody>
        </p:sp>
      </p:grpSp>
      <p:sp>
        <p:nvSpPr>
          <p:cNvPr id="22" name="textruta 21"/>
          <p:cNvSpPr txBox="1"/>
          <p:nvPr/>
        </p:nvSpPr>
        <p:spPr>
          <a:xfrm>
            <a:off x="2427664" y="5876784"/>
            <a:ext cx="43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/>
              <a:t>Trygghetseffektivitet</a:t>
            </a:r>
            <a:endParaRPr lang="sv-SE" b="1" dirty="0" smtClean="0"/>
          </a:p>
        </p:txBody>
      </p:sp>
    </p:spTree>
    <p:extLst>
      <p:ext uri="{BB962C8B-B14F-4D97-AF65-F5344CB8AC3E}">
        <p14:creationId xmlns:p14="http://schemas.microsoft.com/office/powerpoint/2010/main" val="17841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Hög tillväxt kan aldrig uppnås utan tillit </a:t>
            </a:r>
            <a:br>
              <a:rPr lang="sv-SE" dirty="0" smtClean="0"/>
            </a:br>
            <a:endParaRPr lang="sv-SE" dirty="0"/>
          </a:p>
          <a:p>
            <a:r>
              <a:rPr lang="sv-SE" dirty="0" smtClean="0"/>
              <a:t>Positiva samband med produktivitet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Dålig arbetsmiljö dödar effektiviteten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Funkar tillit?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33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Freeriders</a:t>
            </a:r>
            <a:r>
              <a:rPr lang="sv-SE" dirty="0" smtClean="0"/>
              <a:t> </a:t>
            </a:r>
          </a:p>
          <a:p>
            <a:pPr lvl="2">
              <a:spcAft>
                <a:spcPts val="1200"/>
              </a:spcAft>
            </a:pPr>
            <a:r>
              <a:rPr lang="sv-SE" dirty="0" smtClean="0"/>
              <a:t>Chansen större att fler vill bidra</a:t>
            </a:r>
          </a:p>
          <a:p>
            <a:r>
              <a:rPr lang="sv-SE" dirty="0" smtClean="0"/>
              <a:t>Arbetet utförs ”regellöst”</a:t>
            </a:r>
          </a:p>
          <a:p>
            <a:pPr lvl="2"/>
            <a:r>
              <a:rPr lang="sv-SE" dirty="0" smtClean="0"/>
              <a:t>Risken högre att regler försvårar komplext arbete</a:t>
            </a:r>
          </a:p>
          <a:p>
            <a:pPr lvl="2">
              <a:spcAft>
                <a:spcPts val="1200"/>
              </a:spcAft>
            </a:pPr>
            <a:r>
              <a:rPr lang="sv-SE" dirty="0" smtClean="0"/>
              <a:t>Mer kvalificerat &amp; mer arbete gjort</a:t>
            </a:r>
          </a:p>
          <a:p>
            <a:r>
              <a:rPr lang="sv-SE" dirty="0" smtClean="0"/>
              <a:t>Utvidgar fältet för det möjliga</a:t>
            </a:r>
          </a:p>
          <a:p>
            <a:pPr lvl="2"/>
            <a:r>
              <a:rPr lang="sv-SE" dirty="0" smtClean="0"/>
              <a:t>Exempel: flyttlag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Risker &amp; möjligheter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18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467544" y="1412776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dirty="0" smtClean="0"/>
              <a:t>Organisatorisk skyddsrond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3735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11"/>
          <a:stretch/>
        </p:blipFill>
        <p:spPr>
          <a:xfrm>
            <a:off x="5940152" y="1339238"/>
            <a:ext cx="2088232" cy="4290888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27508" y="548680"/>
            <a:ext cx="8229600" cy="1080120"/>
          </a:xfrm>
        </p:spPr>
        <p:txBody>
          <a:bodyPr anchor="ctr" anchorCtr="0">
            <a:normAutofit/>
          </a:bodyPr>
          <a:lstStyle/>
          <a:p>
            <a:r>
              <a:rPr lang="sv-SE" b="1" dirty="0" smtClean="0">
                <a:solidFill>
                  <a:srgbClr val="003300"/>
                </a:solidFill>
              </a:rPr>
              <a:t>Organisatorisk skyddsrond</a:t>
            </a:r>
            <a:endParaRPr lang="sv-SE" b="1" dirty="0">
              <a:solidFill>
                <a:srgbClr val="003300"/>
              </a:solidFill>
            </a:endParaRPr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>
          <a:xfrm>
            <a:off x="395536" y="1744217"/>
            <a:ext cx="5616624" cy="334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lnSpc>
                <a:spcPct val="200000"/>
              </a:lnSpc>
            </a:pPr>
            <a:r>
              <a:rPr lang="sv-SE" sz="3000" b="1" dirty="0" smtClean="0">
                <a:solidFill>
                  <a:srgbClr val="4D4D4D"/>
                </a:solidFill>
              </a:rPr>
              <a:t>Är det här en verksamhet där…</a:t>
            </a:r>
          </a:p>
          <a:p>
            <a:pPr marL="1257300" lvl="2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4D4D4D"/>
                </a:solidFill>
              </a:rPr>
              <a:t>… man kommer till tals?</a:t>
            </a:r>
            <a:endParaRPr lang="sv-SE" sz="2400" dirty="0">
              <a:solidFill>
                <a:srgbClr val="4D4D4D"/>
              </a:solidFill>
            </a:endParaRPr>
          </a:p>
          <a:p>
            <a:pPr marL="1257300" lvl="2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4D4D4D"/>
                </a:solidFill>
              </a:rPr>
              <a:t>… man kommer till sin rätt?</a:t>
            </a:r>
            <a:endParaRPr lang="sv-SE" sz="2400" dirty="0">
              <a:solidFill>
                <a:srgbClr val="4D4D4D"/>
              </a:solidFill>
            </a:endParaRPr>
          </a:p>
          <a:p>
            <a:pPr marL="1257300" lvl="2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4D4D4D"/>
                </a:solidFill>
              </a:rPr>
              <a:t>… man kommer till </a:t>
            </a:r>
            <a:r>
              <a:rPr lang="sv-SE" sz="2400" dirty="0">
                <a:solidFill>
                  <a:srgbClr val="4D4D4D"/>
                </a:solidFill>
              </a:rPr>
              <a:t>rätta </a:t>
            </a:r>
            <a:r>
              <a:rPr lang="sv-SE" sz="2400" dirty="0" smtClean="0">
                <a:solidFill>
                  <a:srgbClr val="4D4D4D"/>
                </a:solidFill>
              </a:rPr>
              <a:t>med?</a:t>
            </a:r>
          </a:p>
          <a:p>
            <a:pPr lvl="3"/>
            <a:endParaRPr lang="sv-SE" sz="2400" dirty="0"/>
          </a:p>
          <a:p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4082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sv-SE" sz="4800" dirty="0" smtClean="0">
                <a:solidFill>
                  <a:srgbClr val="C00000"/>
                </a:solidFill>
              </a:rPr>
              <a:t>Komma till tals</a:t>
            </a:r>
            <a:endParaRPr lang="sv-SE" sz="4800" dirty="0">
              <a:solidFill>
                <a:srgbClr val="C0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400" i="1" dirty="0" smtClean="0"/>
              <a:t>Inte</a:t>
            </a:r>
            <a:r>
              <a:rPr lang="sv-SE" sz="2400" dirty="0" smtClean="0"/>
              <a:t> att få ”säga sitt” </a:t>
            </a:r>
          </a:p>
          <a:p>
            <a:pPr>
              <a:spcAft>
                <a:spcPts val="1200"/>
              </a:spcAft>
            </a:pPr>
            <a:r>
              <a:rPr lang="sv-SE" sz="2400" i="1" dirty="0" smtClean="0"/>
              <a:t>Inte</a:t>
            </a:r>
            <a:r>
              <a:rPr lang="sv-SE" sz="2400" dirty="0" smtClean="0"/>
              <a:t> att få som man vill utan </a:t>
            </a:r>
          </a:p>
          <a:p>
            <a:pPr>
              <a:spcAft>
                <a:spcPts val="1200"/>
              </a:spcAft>
            </a:pPr>
            <a:r>
              <a:rPr lang="sv-SE" sz="2400" dirty="0" smtClean="0"/>
              <a:t>Att bli tagen på allvar</a:t>
            </a:r>
          </a:p>
          <a:p>
            <a:pPr>
              <a:spcAft>
                <a:spcPts val="1200"/>
              </a:spcAft>
            </a:pPr>
            <a:r>
              <a:rPr lang="sv-SE" sz="2800" b="1" i="1" dirty="0" smtClean="0">
                <a:solidFill>
                  <a:srgbClr val="C00000"/>
                </a:solidFill>
              </a:rPr>
              <a:t>När man inte kommer till tals:</a:t>
            </a:r>
          </a:p>
          <a:p>
            <a:pPr lvl="1"/>
            <a:r>
              <a:rPr lang="sv-SE" sz="2400" dirty="0" smtClean="0"/>
              <a:t>Gnällig, tjatig, besvärlig</a:t>
            </a:r>
          </a:p>
          <a:p>
            <a:pPr lvl="1"/>
            <a:r>
              <a:rPr lang="sv-SE" sz="2400" dirty="0" smtClean="0"/>
              <a:t>Ger upp, tystnar</a:t>
            </a:r>
          </a:p>
          <a:p>
            <a:pPr lvl="1"/>
            <a:r>
              <a:rPr lang="sv-SE" sz="2400" dirty="0"/>
              <a:t>S</a:t>
            </a:r>
            <a:r>
              <a:rPr lang="sv-SE" sz="2400" dirty="0" smtClean="0"/>
              <a:t>käms - står inte upp för sin kunskap, sin professionella heder eller sig själv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0813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sv-SE" sz="4800" dirty="0" smtClean="0">
                <a:solidFill>
                  <a:srgbClr val="C00000"/>
                </a:solidFill>
              </a:rPr>
              <a:t>Komma till sin rätt</a:t>
            </a:r>
            <a:endParaRPr lang="sv-SE" sz="4800" dirty="0">
              <a:solidFill>
                <a:srgbClr val="C0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sv-SE" sz="2400" dirty="0" smtClean="0"/>
              <a:t>Enskilde, gruppen, arbetsplatsen, organisationen, professionen…</a:t>
            </a:r>
            <a:endParaRPr lang="sv-SE" sz="2400" dirty="0"/>
          </a:p>
          <a:p>
            <a:pPr>
              <a:spcAft>
                <a:spcPts val="1200"/>
              </a:spcAft>
            </a:pPr>
            <a:r>
              <a:rPr lang="sv-SE" sz="2400" dirty="0" smtClean="0"/>
              <a:t>Att resurser tas till vara: nyfikenhet, kreativitet, engagemang, samarbetsförmåga…</a:t>
            </a:r>
          </a:p>
          <a:p>
            <a:pPr>
              <a:spcAft>
                <a:spcPts val="1200"/>
              </a:spcAft>
            </a:pPr>
            <a:r>
              <a:rPr lang="sv-SE" sz="2800" b="1" i="1" dirty="0" smtClean="0">
                <a:solidFill>
                  <a:srgbClr val="C00000"/>
                </a:solidFill>
              </a:rPr>
              <a:t>När man inte kommer till sin rätt:</a:t>
            </a:r>
          </a:p>
          <a:p>
            <a:pPr lvl="1">
              <a:spcAft>
                <a:spcPts val="1200"/>
              </a:spcAft>
            </a:pPr>
            <a:r>
              <a:rPr lang="sv-SE" sz="2400" dirty="0" smtClean="0"/>
              <a:t>Slösar med sig själv, sina kunder, samhället…</a:t>
            </a:r>
          </a:p>
          <a:p>
            <a:pPr lvl="1">
              <a:spcAft>
                <a:spcPts val="1200"/>
              </a:spcAft>
            </a:pPr>
            <a:r>
              <a:rPr lang="sv-SE" sz="2400" dirty="0" smtClean="0"/>
              <a:t>Skäms över vad man gör med resurserna …</a:t>
            </a:r>
          </a:p>
          <a:p>
            <a:pPr lvl="1">
              <a:spcAft>
                <a:spcPts val="1200"/>
              </a:spcAft>
            </a:pPr>
            <a:r>
              <a:rPr lang="sv-SE" sz="2400" dirty="0" smtClean="0"/>
              <a:t>Kompenserar för att göra både och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672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>
            <a:normAutofit/>
          </a:bodyPr>
          <a:lstStyle/>
          <a:p>
            <a:r>
              <a:rPr lang="sv-SE" dirty="0" smtClean="0"/>
              <a:t>Observation – de gör inte omtankesamtal</a:t>
            </a:r>
          </a:p>
          <a:p>
            <a:r>
              <a:rPr lang="sv-SE" dirty="0" smtClean="0"/>
              <a:t>Tolkning – ser inte värdet</a:t>
            </a:r>
            <a:r>
              <a:rPr lang="sv-SE" dirty="0"/>
              <a:t> </a:t>
            </a:r>
            <a:r>
              <a:rPr lang="sv-SE" dirty="0" smtClean="0"/>
              <a:t>/ nytt &amp; svårt</a:t>
            </a:r>
          </a:p>
          <a:p>
            <a:r>
              <a:rPr lang="sv-SE" dirty="0" smtClean="0"/>
              <a:t>Känsla ?? – av tidiga samtal om frånvaro</a:t>
            </a:r>
          </a:p>
          <a:p>
            <a:pPr lvl="2"/>
            <a:r>
              <a:rPr lang="sv-SE" dirty="0" smtClean="0"/>
              <a:t>Formalisering dramatiserar?</a:t>
            </a:r>
          </a:p>
          <a:p>
            <a:pPr lvl="2"/>
            <a:r>
              <a:rPr lang="sv-SE" dirty="0" smtClean="0"/>
              <a:t>Integritetsöverträdande?</a:t>
            </a:r>
          </a:p>
          <a:p>
            <a:pPr lvl="2"/>
            <a:endParaRPr lang="sv-SE" dirty="0"/>
          </a:p>
          <a:p>
            <a:pPr lvl="2"/>
            <a:r>
              <a:rPr lang="sv-SE" dirty="0" smtClean="0"/>
              <a:t>Vilken diskurs ligger bakom ”omtankesamtalen”? </a:t>
            </a:r>
          </a:p>
          <a:p>
            <a:pPr lvl="2"/>
            <a:r>
              <a:rPr lang="sv-SE" dirty="0" smtClean="0"/>
              <a:t>Var går gränserna för chefens/ ag:s rätt att ställa frågor?</a:t>
            </a:r>
            <a:endParaRPr lang="sv-SE" dirty="0"/>
          </a:p>
        </p:txBody>
      </p:sp>
      <p:sp>
        <p:nvSpPr>
          <p:cNvPr id="5" name="Rubri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dirty="0" smtClean="0"/>
              <a:t>Ex: Omtankesamtalet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4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sv-SE" sz="4800" dirty="0" smtClean="0">
                <a:solidFill>
                  <a:srgbClr val="C00000"/>
                </a:solidFill>
              </a:rPr>
              <a:t>Komma till rätta med</a:t>
            </a:r>
            <a:endParaRPr lang="sv-SE" sz="4800" dirty="0">
              <a:solidFill>
                <a:srgbClr val="C0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400" dirty="0" smtClean="0"/>
              <a:t>Problem är positivt – så länge man kommer till rätta med dem</a:t>
            </a:r>
          </a:p>
          <a:p>
            <a:pPr>
              <a:spcAft>
                <a:spcPts val="1200"/>
              </a:spcAft>
            </a:pPr>
            <a:endParaRPr lang="sv-SE" sz="2400" dirty="0"/>
          </a:p>
          <a:p>
            <a:pPr>
              <a:spcAft>
                <a:spcPts val="1200"/>
              </a:spcAft>
            </a:pPr>
            <a:r>
              <a:rPr lang="sv-SE" sz="2800" b="1" i="1" dirty="0" smtClean="0">
                <a:solidFill>
                  <a:srgbClr val="C00000"/>
                </a:solidFill>
              </a:rPr>
              <a:t>När man inte kommer till rätta med:</a:t>
            </a:r>
            <a:endParaRPr lang="sv-SE" sz="2800" dirty="0"/>
          </a:p>
          <a:p>
            <a:pPr lvl="1">
              <a:spcAft>
                <a:spcPts val="1200"/>
              </a:spcAft>
            </a:pPr>
            <a:r>
              <a:rPr lang="sv-SE" sz="2400" dirty="0" smtClean="0"/>
              <a:t>Ältar samma sak hela tiden</a:t>
            </a:r>
          </a:p>
          <a:p>
            <a:pPr lvl="1">
              <a:spcAft>
                <a:spcPts val="1200"/>
              </a:spcAft>
            </a:pPr>
            <a:r>
              <a:rPr lang="sv-SE" sz="2400" dirty="0" smtClean="0"/>
              <a:t>Alla problem definieras på ett sätt som gör att det blir svårt att göra något åt dem</a:t>
            </a:r>
          </a:p>
          <a:p>
            <a:pPr lvl="1">
              <a:spcAft>
                <a:spcPts val="1200"/>
              </a:spcAft>
            </a:pPr>
            <a:r>
              <a:rPr lang="sv-SE" sz="2400" dirty="0" smtClean="0"/>
              <a:t>Alla diskussioner slutar i samma slutsats</a:t>
            </a:r>
          </a:p>
          <a:p>
            <a:pPr>
              <a:spcAft>
                <a:spcPts val="120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84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sv-SE" b="1" dirty="0" smtClean="0">
                <a:solidFill>
                  <a:srgbClr val="003300"/>
                </a:solidFill>
              </a:rPr>
              <a:t>Inte att förglömma!</a:t>
            </a:r>
            <a:endParaRPr lang="sv-SE" b="1" dirty="0">
              <a:solidFill>
                <a:srgbClr val="003300"/>
              </a:solidFill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395536" y="1758826"/>
            <a:ext cx="8424936" cy="406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5650">
              <a:spcBef>
                <a:spcPts val="1200"/>
              </a:spcBef>
              <a:spcAft>
                <a:spcPts val="1800"/>
              </a:spcAft>
            </a:pPr>
            <a:r>
              <a:rPr lang="sv-SE" sz="2800" b="1" dirty="0" smtClean="0"/>
              <a:t>Vad behöver värnas?</a:t>
            </a:r>
          </a:p>
          <a:p>
            <a:pPr marL="565650">
              <a:spcBef>
                <a:spcPts val="1200"/>
              </a:spcBef>
              <a:spcAft>
                <a:spcPts val="1800"/>
              </a:spcAft>
            </a:pPr>
            <a:r>
              <a:rPr lang="sv-SE" sz="2800" b="1" dirty="0" smtClean="0"/>
              <a:t>Vad är </a:t>
            </a:r>
            <a:r>
              <a:rPr lang="sv-SE" sz="2800" b="1" dirty="0" smtClean="0">
                <a:solidFill>
                  <a:srgbClr val="C00000"/>
                </a:solidFill>
              </a:rPr>
              <a:t>”friskfaktorerna”?</a:t>
            </a:r>
          </a:p>
          <a:p>
            <a:pPr marL="1937250" lvl="2" indent="-4572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400" dirty="0" smtClean="0"/>
              <a:t>Vad gör att man kommer till tals?</a:t>
            </a:r>
          </a:p>
          <a:p>
            <a:pPr marL="1937250" lvl="2" indent="-4572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400" dirty="0" smtClean="0"/>
              <a:t>Vad gör att man kommer till sin rätt?</a:t>
            </a:r>
          </a:p>
          <a:p>
            <a:pPr marL="1937250" lvl="2" indent="-4572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400" dirty="0" smtClean="0"/>
              <a:t>Vad gör att man kommer till rätta med?</a:t>
            </a:r>
            <a:endParaRPr lang="sv-SE" sz="2000" dirty="0" smtClean="0"/>
          </a:p>
          <a:p>
            <a:pPr marL="1080000" indent="-514350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sv-SE" sz="2000" b="1" dirty="0" smtClean="0"/>
          </a:p>
          <a:p>
            <a:pPr marL="565650">
              <a:spcBef>
                <a:spcPts val="1200"/>
              </a:spcBef>
              <a:spcAft>
                <a:spcPts val="1800"/>
              </a:spcAft>
            </a:pPr>
            <a:endParaRPr lang="sv-S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809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God verksamhet = god arbetsmiljö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 lnSpcReduction="10000"/>
          </a:bodyPr>
          <a:lstStyle/>
          <a:p>
            <a:r>
              <a:rPr lang="sv-SE" sz="2400" dirty="0" smtClean="0"/>
              <a:t>Fokus på </a:t>
            </a:r>
            <a:r>
              <a:rPr lang="sv-SE" sz="2400" b="1" dirty="0" smtClean="0">
                <a:solidFill>
                  <a:srgbClr val="C00000"/>
                </a:solidFill>
              </a:rPr>
              <a:t>verksamhetsfrågor</a:t>
            </a:r>
            <a:r>
              <a:rPr lang="sv-SE" sz="2400" dirty="0" smtClean="0"/>
              <a:t> – inte på personliga tillkortakommanden eller ”personkemi”</a:t>
            </a:r>
          </a:p>
          <a:p>
            <a:endParaRPr lang="sv-SE" sz="2400" dirty="0" smtClean="0"/>
          </a:p>
          <a:p>
            <a:r>
              <a:rPr lang="sv-SE" sz="2400" b="1" dirty="0" smtClean="0">
                <a:solidFill>
                  <a:srgbClr val="C00000"/>
                </a:solidFill>
              </a:rPr>
              <a:t>Gemensam angelägenhet </a:t>
            </a:r>
            <a:r>
              <a:rPr lang="sv-SE" sz="2400" dirty="0" smtClean="0"/>
              <a:t>att komma till rätta med verksamhetens problem</a:t>
            </a:r>
          </a:p>
          <a:p>
            <a:endParaRPr lang="sv-SE" sz="2400" dirty="0" smtClean="0"/>
          </a:p>
          <a:p>
            <a:r>
              <a:rPr lang="sv-SE" sz="2400" b="1" dirty="0" smtClean="0">
                <a:solidFill>
                  <a:srgbClr val="C00000"/>
                </a:solidFill>
              </a:rPr>
              <a:t>Förebygger</a:t>
            </a:r>
            <a:r>
              <a:rPr lang="sv-SE" sz="2400" dirty="0" smtClean="0">
                <a:solidFill>
                  <a:srgbClr val="C00000"/>
                </a:solidFill>
              </a:rPr>
              <a:t> </a:t>
            </a:r>
            <a:r>
              <a:rPr lang="sv-SE" sz="2400" dirty="0" smtClean="0"/>
              <a:t>konflikter – många konflikter grundar sig i verksamhetsfrågor: </a:t>
            </a:r>
          </a:p>
          <a:p>
            <a:pPr lvl="2"/>
            <a:r>
              <a:rPr lang="sv-SE" sz="2000" dirty="0" smtClean="0"/>
              <a:t>inte kommit till tals</a:t>
            </a:r>
          </a:p>
          <a:p>
            <a:pPr lvl="2"/>
            <a:r>
              <a:rPr lang="sv-SE" sz="2000" dirty="0"/>
              <a:t>o</a:t>
            </a:r>
            <a:r>
              <a:rPr lang="sv-SE" sz="2000" dirty="0" smtClean="0"/>
              <a:t>lika syn på hur klara framtiden - verksamhetens utveckling / egen kompetens</a:t>
            </a:r>
          </a:p>
        </p:txBody>
      </p:sp>
    </p:spTree>
    <p:extLst>
      <p:ext uri="{BB962C8B-B14F-4D97-AF65-F5344CB8AC3E}">
        <p14:creationId xmlns:p14="http://schemas.microsoft.com/office/powerpoint/2010/main" val="78988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Ledarskap </a:t>
            </a:r>
            <a:br>
              <a:rPr lang="sv-SE" dirty="0" smtClean="0"/>
            </a:br>
            <a:r>
              <a:rPr lang="sv-SE" dirty="0" smtClean="0"/>
              <a:t>i professionella organisationer</a:t>
            </a: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539552" y="2780928"/>
            <a:ext cx="8182669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900" b="1" dirty="0" smtClean="0">
                <a:solidFill>
                  <a:srgbClr val="DE7400"/>
                </a:solidFill>
              </a:rPr>
              <a:t>Johan </a:t>
            </a:r>
            <a:r>
              <a:rPr lang="sv-SE" sz="2900" b="1" dirty="0" err="1" smtClean="0">
                <a:solidFill>
                  <a:srgbClr val="DE7400"/>
                </a:solidFill>
              </a:rPr>
              <a:t>Alvehus</a:t>
            </a:r>
            <a:endParaRPr lang="sv-SE" sz="2900" b="1" dirty="0" smtClean="0">
              <a:solidFill>
                <a:srgbClr val="DE7400"/>
              </a:solidFill>
            </a:endParaRPr>
          </a:p>
          <a:p>
            <a:endParaRPr lang="sv-SE" sz="2900" i="1" dirty="0" smtClean="0"/>
          </a:p>
          <a:p>
            <a:r>
              <a:rPr lang="sv-SE" sz="2900" i="1" dirty="0" smtClean="0"/>
              <a:t>Fyra myter om professionella organisationer</a:t>
            </a:r>
          </a:p>
          <a:p>
            <a:endParaRPr lang="sv-SE" sz="3100" dirty="0" smtClean="0"/>
          </a:p>
          <a:p>
            <a:r>
              <a:rPr lang="sv-SE" sz="2200" dirty="0" smtClean="0"/>
              <a:t>Studentlitteratur, Lund, 2012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86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917032"/>
          </a:xfrm>
        </p:spPr>
        <p:txBody>
          <a:bodyPr/>
          <a:lstStyle/>
          <a:p>
            <a:r>
              <a:rPr lang="sv-SE" dirty="0" smtClean="0"/>
              <a:t>De som ska styra</a:t>
            </a:r>
          </a:p>
          <a:p>
            <a:r>
              <a:rPr lang="sv-SE" dirty="0" smtClean="0"/>
              <a:t>De som gör styrsystemen</a:t>
            </a:r>
          </a:p>
          <a:p>
            <a:r>
              <a:rPr lang="sv-SE" dirty="0" smtClean="0"/>
              <a:t>De som ska styras</a:t>
            </a:r>
          </a:p>
          <a:p>
            <a:pPr lvl="2"/>
            <a:r>
              <a:rPr lang="sv-SE" dirty="0" smtClean="0"/>
              <a:t>Riskerar att tränga undan det professionella arbetet</a:t>
            </a:r>
          </a:p>
          <a:p>
            <a:pPr lvl="2"/>
            <a:r>
              <a:rPr lang="sv-SE" dirty="0" smtClean="0"/>
              <a:t>Riskerar att dölja kostnaderna för styrningen</a:t>
            </a:r>
          </a:p>
          <a:p>
            <a:pPr lvl="2"/>
            <a:endParaRPr lang="sv-SE" dirty="0"/>
          </a:p>
          <a:p>
            <a:pPr marL="400050" lvl="1" indent="0">
              <a:buNone/>
            </a:pPr>
            <a:r>
              <a:rPr lang="sv-SE" i="1" dirty="0" smtClean="0">
                <a:solidFill>
                  <a:srgbClr val="C00000"/>
                </a:solidFill>
              </a:rPr>
              <a:t>=&gt; </a:t>
            </a:r>
            <a:r>
              <a:rPr lang="sv-SE" i="1" dirty="0" smtClean="0"/>
              <a:t>Vad är det styrningen ska åstadkomma?</a:t>
            </a:r>
            <a:endParaRPr lang="sv-SE" i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Styrning kostar pengar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15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Tydliggöra vad som ska styras</a:t>
            </a:r>
          </a:p>
          <a:p>
            <a:r>
              <a:rPr lang="sv-SE" dirty="0" smtClean="0"/>
              <a:t>Det som ska styras måste kunna artikuleras</a:t>
            </a:r>
          </a:p>
          <a:p>
            <a:pPr lvl="2"/>
            <a:r>
              <a:rPr lang="sv-SE" dirty="0" smtClean="0"/>
              <a:t>Förenklingar</a:t>
            </a:r>
          </a:p>
          <a:p>
            <a:pPr lvl="2"/>
            <a:r>
              <a:rPr lang="sv-SE" dirty="0" smtClean="0"/>
              <a:t>Förvanskningar</a:t>
            </a:r>
          </a:p>
          <a:p>
            <a:pPr marL="457200" lvl="1" indent="0">
              <a:buNone/>
            </a:pPr>
            <a:endParaRPr lang="sv-SE" dirty="0" smtClean="0"/>
          </a:p>
          <a:p>
            <a:pPr marL="400050" lvl="1" indent="0">
              <a:buNone/>
            </a:pPr>
            <a:r>
              <a:rPr lang="sv-SE" i="1" dirty="0" smtClean="0">
                <a:solidFill>
                  <a:srgbClr val="C00000"/>
                </a:solidFill>
              </a:rPr>
              <a:t>=&gt;</a:t>
            </a:r>
            <a:r>
              <a:rPr lang="sv-SE" i="1" dirty="0" smtClean="0"/>
              <a:t> Döljer det den vill tydliggöra</a:t>
            </a:r>
            <a:endParaRPr lang="sv-SE" i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Tydlighet?</a:t>
            </a:r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 rot="420000" flipH="1">
            <a:off x="5642344" y="3150104"/>
            <a:ext cx="2674862" cy="10909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 smtClean="0"/>
              <a:t>Tydlighets-paradoxen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09606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3917032"/>
          </a:xfrm>
        </p:spPr>
        <p:txBody>
          <a:bodyPr/>
          <a:lstStyle/>
          <a:p>
            <a:r>
              <a:rPr lang="sv-SE" dirty="0" smtClean="0"/>
              <a:t>Processen behöver synliggöras</a:t>
            </a:r>
          </a:p>
          <a:p>
            <a:pPr lvl="2"/>
            <a:r>
              <a:rPr lang="sv-SE" dirty="0" smtClean="0"/>
              <a:t>Förenklade modeller och regelsystem</a:t>
            </a:r>
          </a:p>
          <a:p>
            <a:pPr lvl="2"/>
            <a:r>
              <a:rPr lang="sv-SE" dirty="0"/>
              <a:t>O</a:t>
            </a:r>
            <a:r>
              <a:rPr lang="sv-SE" dirty="0" smtClean="0"/>
              <a:t>synliggör de svårartikulerade 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överväganden som krävs</a:t>
            </a:r>
          </a:p>
          <a:p>
            <a:pPr lvl="2"/>
            <a:r>
              <a:rPr lang="sv-SE" dirty="0" smtClean="0"/>
              <a:t>Trivialisering av arbetsprocessen</a:t>
            </a:r>
          </a:p>
          <a:p>
            <a:pPr lvl="2"/>
            <a:endParaRPr lang="sv-SE" dirty="0"/>
          </a:p>
          <a:p>
            <a:pPr marL="400050" lvl="1" indent="0">
              <a:buNone/>
            </a:pPr>
            <a:r>
              <a:rPr lang="sv-SE" i="1" dirty="0" smtClean="0">
                <a:solidFill>
                  <a:srgbClr val="C00000"/>
                </a:solidFill>
              </a:rPr>
              <a:t>=&gt;</a:t>
            </a:r>
            <a:r>
              <a:rPr lang="sv-SE" i="1" dirty="0" smtClean="0"/>
              <a:t> Styrning av det triviala istället för det kvalificerade</a:t>
            </a:r>
            <a:endParaRPr lang="sv-SE" i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Transparens?</a:t>
            </a:r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 rot="420000" flipH="1">
            <a:off x="5924651" y="2723831"/>
            <a:ext cx="2674862" cy="10909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Transparens-paradoxen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01335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061047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Förändring</a:t>
            </a:r>
          </a:p>
          <a:p>
            <a:r>
              <a:rPr lang="sv-SE" dirty="0" smtClean="0"/>
              <a:t>Pekar ut riktning</a:t>
            </a:r>
          </a:p>
          <a:p>
            <a:r>
              <a:rPr lang="sv-SE" dirty="0" smtClean="0"/>
              <a:t>Inspirerar</a:t>
            </a:r>
          </a:p>
          <a:p>
            <a:r>
              <a:rPr lang="sv-SE" dirty="0" smtClean="0"/>
              <a:t>Fokuserar på det bästa hos människor</a:t>
            </a:r>
          </a:p>
          <a:p>
            <a:pPr>
              <a:spcAft>
                <a:spcPts val="1200"/>
              </a:spcAft>
            </a:pPr>
            <a:r>
              <a:rPr lang="sv-SE" dirty="0" smtClean="0"/>
              <a:t>Tillhandahåller coachning, mentorskap, växt</a:t>
            </a:r>
          </a:p>
          <a:p>
            <a:pPr marL="1257300" lvl="2" indent="-457200">
              <a:buFont typeface="Symbol"/>
              <a:buChar char="Þ"/>
            </a:pPr>
            <a:r>
              <a:rPr lang="sv-SE" i="1" dirty="0" smtClean="0">
                <a:solidFill>
                  <a:srgbClr val="C00000"/>
                </a:solidFill>
              </a:rPr>
              <a:t>Infantilisering av de ledda, de blir någon genom ledaren</a:t>
            </a:r>
          </a:p>
          <a:p>
            <a:pPr marL="1257300" lvl="2" indent="-457200">
              <a:buFont typeface="Symbol"/>
              <a:buChar char="Þ"/>
            </a:pPr>
            <a:r>
              <a:rPr lang="sv-SE" i="1" dirty="0" smtClean="0">
                <a:solidFill>
                  <a:srgbClr val="C00000"/>
                </a:solidFill>
              </a:rPr>
              <a:t>Anekdotiskt </a:t>
            </a:r>
          </a:p>
          <a:p>
            <a:pPr marL="1257300" lvl="2" indent="-457200">
              <a:buFont typeface="Symbol"/>
              <a:buChar char="Þ"/>
            </a:pPr>
            <a:r>
              <a:rPr lang="sv-SE" i="1" dirty="0" smtClean="0">
                <a:solidFill>
                  <a:srgbClr val="C00000"/>
                </a:solidFill>
              </a:rPr>
              <a:t>Uppblåsta självbilder och orealistiska förväntningar</a:t>
            </a:r>
            <a:endParaRPr lang="sv-SE" dirty="0" smtClean="0">
              <a:solidFill>
                <a:srgbClr val="C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Hjälten </a:t>
            </a:r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 rot="420000" flipH="1">
            <a:off x="5643118" y="2048967"/>
            <a:ext cx="2674862" cy="76604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Där och sedan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8137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Interagerar</a:t>
            </a:r>
          </a:p>
          <a:p>
            <a:r>
              <a:rPr lang="sv-SE" dirty="0" smtClean="0"/>
              <a:t>Inbäddat i vardagen</a:t>
            </a:r>
          </a:p>
          <a:p>
            <a:r>
              <a:rPr lang="sv-SE" dirty="0" smtClean="0"/>
              <a:t>Relationer i fokus</a:t>
            </a:r>
          </a:p>
          <a:p>
            <a:r>
              <a:rPr lang="sv-SE" dirty="0" smtClean="0"/>
              <a:t>Skapar motivation och engagemang</a:t>
            </a:r>
          </a:p>
          <a:p>
            <a:pPr>
              <a:spcAft>
                <a:spcPts val="1200"/>
              </a:spcAft>
            </a:pPr>
            <a:r>
              <a:rPr lang="sv-SE" dirty="0" smtClean="0"/>
              <a:t>Övertygar och entusiasmerar</a:t>
            </a:r>
          </a:p>
          <a:p>
            <a:pPr marL="1257300" lvl="2" indent="-457200">
              <a:buFont typeface="Symbol"/>
              <a:buChar char="Þ"/>
            </a:pPr>
            <a:r>
              <a:rPr lang="sv-SE" i="1" dirty="0" smtClean="0">
                <a:solidFill>
                  <a:srgbClr val="C00000"/>
                </a:solidFill>
              </a:rPr>
              <a:t>Mänskliga aktiviteter glorifieras</a:t>
            </a:r>
            <a:endParaRPr lang="sv-SE" i="1" dirty="0">
              <a:solidFill>
                <a:srgbClr val="C00000"/>
              </a:solidFill>
            </a:endParaRP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Vardagshjälten</a:t>
            </a:r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 rot="420000" flipH="1">
            <a:off x="5714322" y="2053322"/>
            <a:ext cx="2603391" cy="76604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Här och nu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9268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Om interpersonell påverkan är ledarskap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Om allt en person i en viss position gör</a:t>
            </a:r>
          </a:p>
          <a:p>
            <a:endParaRPr lang="sv-SE" dirty="0" smtClean="0"/>
          </a:p>
          <a:p>
            <a:pPr marL="457200" lvl="3" indent="0">
              <a:buNone/>
            </a:pPr>
            <a:r>
              <a:rPr lang="sv-SE" sz="2400" i="1" dirty="0" smtClean="0">
                <a:solidFill>
                  <a:srgbClr val="C00000"/>
                </a:solidFill>
              </a:rPr>
              <a:t>=&gt; Skapar, vidmakthåller, legitimerar maktasymmetrier</a:t>
            </a:r>
          </a:p>
          <a:p>
            <a:pPr marL="457200" lvl="3" indent="0">
              <a:buNone/>
            </a:pPr>
            <a:r>
              <a:rPr lang="sv-SE" sz="2400" i="1" dirty="0">
                <a:solidFill>
                  <a:srgbClr val="C00000"/>
                </a:solidFill>
              </a:rPr>
              <a:t>=&gt; </a:t>
            </a:r>
            <a:r>
              <a:rPr lang="sv-SE" sz="2400" i="1" dirty="0" smtClean="0">
                <a:solidFill>
                  <a:srgbClr val="C00000"/>
                </a:solidFill>
              </a:rPr>
              <a:t>Hjälper oss inte att förstå den sociala verkligheten</a:t>
            </a:r>
            <a:endParaRPr lang="sv-SE" sz="2400" i="1" dirty="0">
              <a:solidFill>
                <a:srgbClr val="C00000"/>
              </a:solidFill>
            </a:endParaRPr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C00000"/>
                </a:solidFill>
              </a:rPr>
              <a:t>Problem: </a:t>
            </a:r>
            <a:r>
              <a:rPr lang="sv-SE" dirty="0" smtClean="0"/>
              <a:t>Allt blir ledarskap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22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dirty="0" smtClean="0"/>
              <a:t>Ex: Medarbetarsamtalet</a:t>
            </a:r>
            <a:endParaRPr lang="sv-SE" dirty="0"/>
          </a:p>
        </p:txBody>
      </p:sp>
      <p:sp>
        <p:nvSpPr>
          <p:cNvPr id="5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Observation – samtalets struktur i fokus</a:t>
            </a:r>
          </a:p>
          <a:p>
            <a:r>
              <a:rPr lang="sv-SE" dirty="0" smtClean="0"/>
              <a:t>Tolkning – prestationsinriktade ?</a:t>
            </a:r>
          </a:p>
          <a:p>
            <a:r>
              <a:rPr lang="sv-SE" dirty="0" smtClean="0"/>
              <a:t>Erfarenhet ?? – meningen / mätandet</a:t>
            </a:r>
          </a:p>
          <a:p>
            <a:pPr lvl="2"/>
            <a:r>
              <a:rPr lang="sv-SE" dirty="0" smtClean="0"/>
              <a:t>Hur ”pratas det” om medarbetarsamtalet?</a:t>
            </a:r>
          </a:p>
          <a:p>
            <a:pPr lvl="3"/>
            <a:r>
              <a:rPr lang="sv-SE" dirty="0"/>
              <a:t>b</a:t>
            </a:r>
            <a:r>
              <a:rPr lang="sv-SE" dirty="0" smtClean="0"/>
              <a:t>ockas av / deadline / volymer?</a:t>
            </a:r>
          </a:p>
          <a:p>
            <a:pPr lvl="3"/>
            <a:r>
              <a:rPr lang="sv-SE" dirty="0" smtClean="0"/>
              <a:t>centralt / viktigt / årets höjdpunkt?</a:t>
            </a:r>
          </a:p>
          <a:p>
            <a:pPr lvl="2"/>
            <a:r>
              <a:rPr lang="sv-SE" dirty="0" smtClean="0"/>
              <a:t>Samtalets funktion?</a:t>
            </a:r>
          </a:p>
          <a:p>
            <a:pPr lvl="2"/>
            <a:r>
              <a:rPr lang="sv-SE" dirty="0" smtClean="0"/>
              <a:t>Kulturen är struktur?</a:t>
            </a:r>
          </a:p>
          <a:p>
            <a:pPr lvl="2"/>
            <a:r>
              <a:rPr lang="sv-SE" dirty="0"/>
              <a:t>Svårt prata ”kultur” med </a:t>
            </a:r>
            <a:r>
              <a:rPr lang="sv-SE" dirty="0" smtClean="0"/>
              <a:t>enskilda?</a:t>
            </a:r>
            <a:endParaRPr lang="sv-SE" dirty="0"/>
          </a:p>
          <a:p>
            <a:pPr marL="914400" lvl="2" indent="0">
              <a:buNone/>
            </a:pPr>
            <a:endParaRPr lang="sv-SE" dirty="0" smtClean="0"/>
          </a:p>
          <a:p>
            <a:pPr lvl="2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6156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r>
              <a:rPr lang="sv-SE" dirty="0" smtClean="0"/>
              <a:t>Genom arbetet</a:t>
            </a:r>
          </a:p>
          <a:p>
            <a:r>
              <a:rPr lang="sv-SE" dirty="0" smtClean="0"/>
              <a:t>Råd, småprat, handledning</a:t>
            </a:r>
          </a:p>
          <a:p>
            <a:r>
              <a:rPr lang="sv-SE" dirty="0" smtClean="0"/>
              <a:t>Se på / göra tillsammans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Basen </a:t>
            </a:r>
            <a:r>
              <a:rPr lang="sv-SE" dirty="0"/>
              <a:t>är vad hen </a:t>
            </a:r>
            <a:r>
              <a:rPr lang="sv-SE" i="1" dirty="0" smtClean="0">
                <a:solidFill>
                  <a:srgbClr val="C00000"/>
                </a:solidFill>
              </a:rPr>
              <a:t>åstadkommer</a:t>
            </a:r>
            <a:endParaRPr lang="sv-SE" dirty="0" smtClean="0"/>
          </a:p>
          <a:p>
            <a:r>
              <a:rPr lang="sv-SE" i="1" dirty="0" smtClean="0">
                <a:solidFill>
                  <a:srgbClr val="C00000"/>
                </a:solidFill>
              </a:rPr>
              <a:t>Inte </a:t>
            </a:r>
            <a:r>
              <a:rPr lang="sv-SE" dirty="0" smtClean="0"/>
              <a:t>positionen eller relationerna</a:t>
            </a:r>
            <a:endParaRPr lang="sv-SE" dirty="0"/>
          </a:p>
          <a:p>
            <a:endParaRPr lang="sv-SE" dirty="0" smtClean="0"/>
          </a:p>
          <a:p>
            <a:pPr lvl="2"/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Förebildsledarskap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5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3917032"/>
          </a:xfrm>
        </p:spPr>
        <p:txBody>
          <a:bodyPr/>
          <a:lstStyle/>
          <a:p>
            <a:r>
              <a:rPr lang="sv-SE" dirty="0" smtClean="0"/>
              <a:t>Beteende-problem marginaliseras</a:t>
            </a:r>
          </a:p>
          <a:p>
            <a:r>
              <a:rPr lang="sv-SE" dirty="0" smtClean="0"/>
              <a:t>Professionella och byråkratiska agendan splittras</a:t>
            </a:r>
          </a:p>
          <a:p>
            <a:r>
              <a:rPr lang="sv-SE" dirty="0" smtClean="0"/>
              <a:t>Låg transparens </a:t>
            </a:r>
          </a:p>
          <a:p>
            <a:pPr lvl="2"/>
            <a:r>
              <a:rPr lang="sv-SE" dirty="0" smtClean="0"/>
              <a:t>Juniora släpps inte in</a:t>
            </a:r>
          </a:p>
          <a:p>
            <a:pPr lvl="2"/>
            <a:r>
              <a:rPr lang="sv-SE" dirty="0" smtClean="0"/>
              <a:t>Juniora utnyttjas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C00000"/>
                </a:solidFill>
              </a:rPr>
              <a:t>Problem: </a:t>
            </a:r>
            <a:r>
              <a:rPr lang="sv-SE" dirty="0" smtClean="0"/>
              <a:t>Förebildsledarskap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6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391703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v-SE" dirty="0" smtClean="0"/>
              <a:t>Som upprätthåller en infrastruktur som:</a:t>
            </a:r>
          </a:p>
          <a:p>
            <a:pPr lvl="2"/>
            <a:r>
              <a:rPr lang="sv-SE" dirty="0" smtClean="0"/>
              <a:t>Möjliggör</a:t>
            </a:r>
            <a:endParaRPr lang="sv-SE" dirty="0"/>
          </a:p>
          <a:p>
            <a:pPr lvl="2"/>
            <a:r>
              <a:rPr lang="sv-SE" dirty="0" smtClean="0"/>
              <a:t>Underlättar</a:t>
            </a:r>
          </a:p>
          <a:p>
            <a:pPr lvl="2"/>
            <a:r>
              <a:rPr lang="sv-SE" dirty="0" smtClean="0"/>
              <a:t>Stödjer</a:t>
            </a:r>
            <a:endParaRPr lang="sv-SE" dirty="0"/>
          </a:p>
          <a:p>
            <a:pPr lvl="2"/>
            <a:r>
              <a:rPr lang="sv-SE" dirty="0" smtClean="0"/>
              <a:t>Skyddar</a:t>
            </a:r>
            <a:br>
              <a:rPr lang="sv-SE" dirty="0" smtClean="0"/>
            </a:br>
            <a:endParaRPr lang="sv-SE" dirty="0" smtClean="0"/>
          </a:p>
          <a:p>
            <a:pPr lvl="2"/>
            <a:r>
              <a:rPr lang="sv-SE" i="1" dirty="0" smtClean="0">
                <a:solidFill>
                  <a:srgbClr val="C00000"/>
                </a:solidFill>
              </a:rPr>
              <a:t>Inte</a:t>
            </a:r>
            <a:r>
              <a:rPr lang="sv-SE" dirty="0" smtClean="0"/>
              <a:t> styr </a:t>
            </a:r>
          </a:p>
          <a:p>
            <a:pPr lvl="2"/>
            <a:r>
              <a:rPr lang="sv-SE" i="1" dirty="0" smtClean="0">
                <a:solidFill>
                  <a:srgbClr val="C00000"/>
                </a:solidFill>
              </a:rPr>
              <a:t>Inte</a:t>
            </a:r>
            <a:r>
              <a:rPr lang="sv-SE" dirty="0" smtClean="0"/>
              <a:t> stör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Administrativ chef</a:t>
            </a:r>
            <a:endParaRPr lang="sv-SE" dirty="0"/>
          </a:p>
        </p:txBody>
      </p:sp>
      <p:sp>
        <p:nvSpPr>
          <p:cNvPr id="4" name="Höger klammerparentes 3"/>
          <p:cNvSpPr/>
          <p:nvPr/>
        </p:nvSpPr>
        <p:spPr>
          <a:xfrm flipV="1">
            <a:off x="3309728" y="2348880"/>
            <a:ext cx="368772" cy="2934022"/>
          </a:xfrm>
          <a:prstGeom prst="rightBrace">
            <a:avLst>
              <a:gd name="adj1" fmla="val 0"/>
              <a:gd name="adj2" fmla="val 50000"/>
            </a:avLst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4067944" y="3390091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den professionella </a:t>
            </a:r>
            <a:endParaRPr lang="sv-SE" sz="2400" dirty="0" smtClean="0"/>
          </a:p>
          <a:p>
            <a:r>
              <a:rPr lang="sv-SE" sz="2400" dirty="0" smtClean="0"/>
              <a:t>arbetsprocessen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979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Lika viktigt att </a:t>
            </a:r>
            <a:r>
              <a:rPr lang="sv-SE" dirty="0" smtClean="0">
                <a:solidFill>
                  <a:srgbClr val="C00000"/>
                </a:solidFill>
              </a:rPr>
              <a:t>undvika</a:t>
            </a:r>
            <a:r>
              <a:rPr lang="sv-SE" dirty="0" smtClean="0"/>
              <a:t> som oundgängligt</a:t>
            </a:r>
          </a:p>
          <a:p>
            <a:endParaRPr lang="sv-SE" dirty="0" smtClean="0"/>
          </a:p>
          <a:p>
            <a:r>
              <a:rPr lang="sv-SE" dirty="0" smtClean="0"/>
              <a:t>Viktigt veta vilken </a:t>
            </a:r>
            <a:r>
              <a:rPr lang="sv-SE" dirty="0" smtClean="0">
                <a:solidFill>
                  <a:srgbClr val="C00000"/>
                </a:solidFill>
              </a:rPr>
              <a:t>funktion</a:t>
            </a:r>
            <a:r>
              <a:rPr lang="sv-SE" dirty="0" smtClean="0"/>
              <a:t> som behövs när</a:t>
            </a:r>
          </a:p>
          <a:p>
            <a:endParaRPr lang="sv-SE" dirty="0" smtClean="0"/>
          </a:p>
          <a:p>
            <a:r>
              <a:rPr lang="sv-SE" dirty="0" smtClean="0"/>
              <a:t>… så inte det professionella arbetet störs, försvåras eller undermineras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… eller de professionella ignorerar ledarskapet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Sammanfattning: Ledarskap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6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Ex: Rekrytering</a:t>
            </a:r>
            <a:endParaRPr lang="sv-SE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>
            <a:normAutofit/>
          </a:bodyPr>
          <a:lstStyle/>
          <a:p>
            <a:r>
              <a:rPr lang="sv-SE" dirty="0" smtClean="0"/>
              <a:t>Observation – de rekryterar hellre externt  </a:t>
            </a:r>
          </a:p>
          <a:p>
            <a:r>
              <a:rPr lang="sv-SE" dirty="0" smtClean="0"/>
              <a:t>Tolkning – anställning i </a:t>
            </a:r>
            <a:r>
              <a:rPr lang="sv-SE" dirty="0" err="1" smtClean="0"/>
              <a:t>Hbg</a:t>
            </a:r>
            <a:r>
              <a:rPr lang="sv-SE" dirty="0" smtClean="0"/>
              <a:t> ingen merit?</a:t>
            </a:r>
          </a:p>
          <a:p>
            <a:r>
              <a:rPr lang="sv-SE" dirty="0" smtClean="0"/>
              <a:t>Krav på ??</a:t>
            </a:r>
          </a:p>
          <a:p>
            <a:pPr lvl="2"/>
            <a:r>
              <a:rPr lang="sv-SE" dirty="0" smtClean="0"/>
              <a:t>”Tänka utanför boxen” </a:t>
            </a:r>
          </a:p>
          <a:p>
            <a:pPr lvl="2"/>
            <a:r>
              <a:rPr lang="sv-SE" dirty="0" smtClean="0"/>
              <a:t>Ständig utveckling</a:t>
            </a:r>
          </a:p>
          <a:p>
            <a:pPr lvl="2"/>
            <a:r>
              <a:rPr lang="sv-SE" dirty="0" smtClean="0"/>
              <a:t>Tänka ”nytt” (bättre än göra bra / ha erfarenhet ?)</a:t>
            </a:r>
          </a:p>
          <a:p>
            <a:pPr lvl="3"/>
            <a:r>
              <a:rPr lang="sv-SE" dirty="0" smtClean="0"/>
              <a:t>&gt; ”nytt” är per definition bättre än ”befintligt”</a:t>
            </a:r>
          </a:p>
        </p:txBody>
      </p:sp>
    </p:spTree>
    <p:extLst>
      <p:ext uri="{BB962C8B-B14F-4D97-AF65-F5344CB8AC3E}">
        <p14:creationId xmlns:p14="http://schemas.microsoft.com/office/powerpoint/2010/main" val="30078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sv-SE" dirty="0" smtClean="0"/>
              <a:t>Ledarskap</a:t>
            </a:r>
            <a:endParaRPr lang="sv-SE" dirty="0"/>
          </a:p>
        </p:txBody>
      </p:sp>
      <p:sp>
        <p:nvSpPr>
          <p:cNvPr id="6" name="Rubrik 3"/>
          <p:cNvSpPr txBox="1">
            <a:spLocks/>
          </p:cNvSpPr>
          <p:nvPr/>
        </p:nvSpPr>
        <p:spPr>
          <a:xfrm>
            <a:off x="1177280" y="1916832"/>
            <a:ext cx="411480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rgbClr val="FF9900"/>
                </a:solidFill>
              </a:rPr>
              <a:t>Kongruens?</a:t>
            </a:r>
            <a:endParaRPr lang="sv-SE" dirty="0">
              <a:solidFill>
                <a:srgbClr val="FF9900"/>
              </a:solidFill>
            </a:endParaRPr>
          </a:p>
        </p:txBody>
      </p:sp>
      <p:sp>
        <p:nvSpPr>
          <p:cNvPr id="7" name="Rubrik 3"/>
          <p:cNvSpPr txBox="1">
            <a:spLocks/>
          </p:cNvSpPr>
          <p:nvPr/>
        </p:nvSpPr>
        <p:spPr>
          <a:xfrm>
            <a:off x="3707904" y="3226966"/>
            <a:ext cx="411480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rgbClr val="FF9900"/>
                </a:solidFill>
              </a:rPr>
              <a:t>Relevans?</a:t>
            </a:r>
            <a:endParaRPr lang="sv-SE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Policy</a:t>
            </a:r>
          </a:p>
          <a:p>
            <a:r>
              <a:rPr lang="sv-SE" dirty="0"/>
              <a:t>Regler</a:t>
            </a:r>
          </a:p>
          <a:p>
            <a:r>
              <a:rPr lang="sv-SE" dirty="0" smtClean="0"/>
              <a:t>Rutiner</a:t>
            </a:r>
            <a:endParaRPr lang="sv-SE" dirty="0"/>
          </a:p>
          <a:p>
            <a:r>
              <a:rPr lang="sv-SE" dirty="0" smtClean="0"/>
              <a:t>Enkäter</a:t>
            </a:r>
          </a:p>
          <a:p>
            <a:r>
              <a:rPr lang="sv-SE" dirty="0" smtClean="0"/>
              <a:t>HR-stödet</a:t>
            </a:r>
          </a:p>
          <a:p>
            <a:r>
              <a:rPr lang="sv-SE" dirty="0" smtClean="0"/>
              <a:t>Utbildningen</a:t>
            </a:r>
          </a:p>
          <a:p>
            <a:endParaRPr lang="sv-SE" dirty="0" smtClean="0"/>
          </a:p>
          <a:p>
            <a:pPr lvl="2"/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3923928" y="1844824"/>
            <a:ext cx="3312368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Är de förenliga?</a:t>
            </a:r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5076056" y="3636764"/>
            <a:ext cx="3312368" cy="1478283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Stärker de varandra?</a:t>
            </a:r>
            <a:endParaRPr lang="sv-SE" dirty="0"/>
          </a:p>
        </p:txBody>
      </p:sp>
      <p:sp>
        <p:nvSpPr>
          <p:cNvPr id="9" name="Rektangel med rundade hörn 8"/>
          <p:cNvSpPr/>
          <p:nvPr/>
        </p:nvSpPr>
        <p:spPr>
          <a:xfrm>
            <a:off x="2376912" y="564184"/>
            <a:ext cx="3381068" cy="7704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Kongruens?</a:t>
            </a:r>
          </a:p>
        </p:txBody>
      </p:sp>
    </p:spTree>
    <p:extLst>
      <p:ext uri="{BB962C8B-B14F-4D97-AF65-F5344CB8AC3E}">
        <p14:creationId xmlns:p14="http://schemas.microsoft.com/office/powerpoint/2010/main" val="180948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SIRA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SIRA Presentation</Template>
  <TotalTime>12223</TotalTime>
  <Words>1647</Words>
  <Application>Microsoft Office PowerPoint</Application>
  <PresentationFormat>Bildspel på skärmen (4:3)</PresentationFormat>
  <Paragraphs>394</Paragraphs>
  <Slides>63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63</vt:i4>
      </vt:variant>
    </vt:vector>
  </HeadingPairs>
  <TitlesOfParts>
    <vt:vector size="70" baseType="lpstr">
      <vt:lpstr>SIRA Presentation</vt:lpstr>
      <vt:lpstr>5_Anpassad formgivning</vt:lpstr>
      <vt:lpstr>3_Anpassad formgivning</vt:lpstr>
      <vt:lpstr>4_Anpassad formgivning</vt:lpstr>
      <vt:lpstr>1_Anpassad formgivning</vt:lpstr>
      <vt:lpstr>2_Anpassad formgivning</vt:lpstr>
      <vt:lpstr>Anpassad formgivning</vt:lpstr>
      <vt:lpstr> Diskursiv arbetsmiljö  Lisbeth Rydén EllErr Konsult  lisbeth.ryden@ellerr.se ellerr.se</vt:lpstr>
      <vt:lpstr>PowerPoint-presentation</vt:lpstr>
      <vt:lpstr>Allt är inte diskurs </vt:lpstr>
      <vt:lpstr>Ex: Kontakta FHV förebyggande</vt:lpstr>
      <vt:lpstr>Ex: Omtankesamtalet</vt:lpstr>
      <vt:lpstr>Ex: Medarbetarsamtalet</vt:lpstr>
      <vt:lpstr>Ex: Rekrytering</vt:lpstr>
      <vt:lpstr>Ledarskap</vt:lpstr>
      <vt:lpstr>PowerPoint-presentation</vt:lpstr>
      <vt:lpstr>PowerPoint-presentation</vt:lpstr>
      <vt:lpstr>PowerPoint-presentation</vt:lpstr>
      <vt:lpstr>Ex: Medarbetarskap</vt:lpstr>
      <vt:lpstr>Ex: Ledarskap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Organisatorisk arbetsmiljö </vt:lpstr>
      <vt:lpstr>Organisatorisk arbetsmiljö ?!?</vt:lpstr>
      <vt:lpstr>Traditionella modeller</vt:lpstr>
      <vt:lpstr>Krav/kontroll - modellen</vt:lpstr>
      <vt:lpstr>Traditionella modeller…</vt:lpstr>
      <vt:lpstr>PowerPoint-presentation</vt:lpstr>
      <vt:lpstr>Diskurs?!?</vt:lpstr>
      <vt:lpstr>PowerPoint-presentation</vt:lpstr>
      <vt:lpstr>När diskursen bestämmer vad som kan sägas:  Att inte komma till tals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Varför viktigt?</vt:lpstr>
      <vt:lpstr>Varför ohälsosamt?</vt:lpstr>
      <vt:lpstr>Vad blir det för skillnad?</vt:lpstr>
      <vt:lpstr>PowerPoint-presentation</vt:lpstr>
      <vt:lpstr>Tillit som styrning</vt:lpstr>
      <vt:lpstr>New Public Management</vt:lpstr>
      <vt:lpstr>Regler</vt:lpstr>
      <vt:lpstr>Regler kräver kontroll</vt:lpstr>
      <vt:lpstr>Kontrakt</vt:lpstr>
      <vt:lpstr>Effekt</vt:lpstr>
      <vt:lpstr>Mer plats för tillit</vt:lpstr>
      <vt:lpstr>Funkar tillit?</vt:lpstr>
      <vt:lpstr>Risker &amp; möjligheter</vt:lpstr>
      <vt:lpstr>PowerPoint-presentation</vt:lpstr>
      <vt:lpstr>Organisatorisk skyddsrond</vt:lpstr>
      <vt:lpstr>Komma till tals</vt:lpstr>
      <vt:lpstr>Komma till sin rätt</vt:lpstr>
      <vt:lpstr>Komma till rätta med</vt:lpstr>
      <vt:lpstr>Inte att förglömma!</vt:lpstr>
      <vt:lpstr>God verksamhet = god arbetsmiljö</vt:lpstr>
      <vt:lpstr>Ledarskap  i professionella organisationer</vt:lpstr>
      <vt:lpstr>Styrning kostar pengar</vt:lpstr>
      <vt:lpstr>Tydlighet?</vt:lpstr>
      <vt:lpstr>Transparens?</vt:lpstr>
      <vt:lpstr>Hjälten </vt:lpstr>
      <vt:lpstr>Vardagshjälten</vt:lpstr>
      <vt:lpstr>Problem: Allt blir ledarskap</vt:lpstr>
      <vt:lpstr>Förebildsledarskap</vt:lpstr>
      <vt:lpstr>Problem: Förebildsledarskap</vt:lpstr>
      <vt:lpstr>Administrativ chef</vt:lpstr>
      <vt:lpstr>Sammanfattning: Ledarskap</vt:lpstr>
    </vt:vector>
  </TitlesOfParts>
  <Company>Malmö högskola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kvalitativa experimentet - ett sätt för praktiker att forska?</dc:title>
  <dc:creator>Lisbeth Rydén</dc:creator>
  <cp:lastModifiedBy>Lisbeth Rydén</cp:lastModifiedBy>
  <cp:revision>567</cp:revision>
  <cp:lastPrinted>2016-01-26T16:40:23Z</cp:lastPrinted>
  <dcterms:created xsi:type="dcterms:W3CDTF">2012-05-30T07:46:59Z</dcterms:created>
  <dcterms:modified xsi:type="dcterms:W3CDTF">2016-05-02T12:20:55Z</dcterms:modified>
</cp:coreProperties>
</file>